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7" r:id="rId3"/>
    <p:sldId id="258" r:id="rId4"/>
    <p:sldId id="4495" r:id="rId5"/>
    <p:sldId id="4592" r:id="rId6"/>
    <p:sldId id="4541" r:id="rId7"/>
    <p:sldId id="4542" r:id="rId8"/>
    <p:sldId id="259" r:id="rId9"/>
    <p:sldId id="4497" r:id="rId10"/>
    <p:sldId id="4498" r:id="rId11"/>
    <p:sldId id="4586" r:id="rId12"/>
    <p:sldId id="4587" r:id="rId13"/>
    <p:sldId id="4499" r:id="rId14"/>
    <p:sldId id="4501" r:id="rId15"/>
    <p:sldId id="4500" r:id="rId16"/>
    <p:sldId id="4496" r:id="rId17"/>
    <p:sldId id="4597" r:id="rId18"/>
    <p:sldId id="4598" r:id="rId19"/>
    <p:sldId id="4600" r:id="rId20"/>
    <p:sldId id="4502" r:id="rId21"/>
    <p:sldId id="4503" r:id="rId22"/>
    <p:sldId id="4505" r:id="rId23"/>
    <p:sldId id="4506" r:id="rId24"/>
    <p:sldId id="4504" r:id="rId25"/>
    <p:sldId id="4507" r:id="rId26"/>
    <p:sldId id="4508" r:id="rId27"/>
    <p:sldId id="4509" r:id="rId28"/>
    <p:sldId id="4510" r:id="rId29"/>
    <p:sldId id="4511" r:id="rId30"/>
    <p:sldId id="4512" r:id="rId31"/>
    <p:sldId id="4513" r:id="rId32"/>
    <p:sldId id="4591" r:id="rId33"/>
    <p:sldId id="4588" r:id="rId34"/>
    <p:sldId id="4601" r:id="rId35"/>
    <p:sldId id="4589" r:id="rId36"/>
    <p:sldId id="260" r:id="rId37"/>
    <p:sldId id="4548" r:id="rId38"/>
    <p:sldId id="4516" r:id="rId39"/>
    <p:sldId id="4514" r:id="rId40"/>
    <p:sldId id="4517" r:id="rId41"/>
    <p:sldId id="4519" r:id="rId42"/>
    <p:sldId id="4576" r:id="rId43"/>
    <p:sldId id="4577" r:id="rId44"/>
    <p:sldId id="4522" r:id="rId45"/>
    <p:sldId id="4530" r:id="rId46"/>
    <p:sldId id="4537" r:id="rId47"/>
    <p:sldId id="4538" r:id="rId48"/>
    <p:sldId id="4539" r:id="rId49"/>
    <p:sldId id="4531" r:id="rId50"/>
    <p:sldId id="4532" r:id="rId51"/>
    <p:sldId id="4533" r:id="rId52"/>
    <p:sldId id="4534" r:id="rId53"/>
    <p:sldId id="4535" r:id="rId54"/>
    <p:sldId id="4536" r:id="rId55"/>
  </p:sldIdLst>
  <p:sldSz cx="12192000"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1941B1"/>
    <a:srgbClr val="00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66" autoAdjust="0"/>
    <p:restoredTop sz="94802" autoAdjust="0"/>
  </p:normalViewPr>
  <p:slideViewPr>
    <p:cSldViewPr snapToGrid="0">
      <p:cViewPr varScale="1">
        <p:scale>
          <a:sx n="126" d="100"/>
          <a:sy n="126" d="100"/>
        </p:scale>
        <p:origin x="432"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172"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FFCBA83-A5F3-469C-B97E-39BAA3508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199732CF-9DE8-476B-AEA0-AB0750376D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704F98-2A79-4BB5-A416-A4D8569133B1}" type="datetimeFigureOut">
              <a:rPr lang="zh-CN" altLang="en-US" smtClean="0"/>
              <a:t>2023/4/10</a:t>
            </a:fld>
            <a:endParaRPr lang="zh-CN" altLang="en-US"/>
          </a:p>
        </p:txBody>
      </p:sp>
      <p:sp>
        <p:nvSpPr>
          <p:cNvPr id="4" name="页脚占位符 3">
            <a:extLst>
              <a:ext uri="{FF2B5EF4-FFF2-40B4-BE49-F238E27FC236}">
                <a16:creationId xmlns:a16="http://schemas.microsoft.com/office/drawing/2014/main" id="{E0E10F0F-8AFD-4FA3-8E2F-229F68CC72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7E491974-3713-43F3-BE59-1E5C6AA5CC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6C8A78-142D-45D3-968C-DD4BA2824F30}" type="slidenum">
              <a:rPr lang="zh-CN" altLang="en-US" smtClean="0"/>
              <a:t>‹#›</a:t>
            </a:fld>
            <a:endParaRPr lang="zh-CN" altLang="en-US"/>
          </a:p>
        </p:txBody>
      </p:sp>
    </p:spTree>
    <p:extLst>
      <p:ext uri="{BB962C8B-B14F-4D97-AF65-F5344CB8AC3E}">
        <p14:creationId xmlns:p14="http://schemas.microsoft.com/office/powerpoint/2010/main" val="1684638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AECE4-D632-437F-9C42-22F9B76FE28B}" type="datetimeFigureOut">
              <a:rPr lang="zh-CN" altLang="en-US" smtClean="0"/>
              <a:t>2023/4/10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ECA83-BC4F-44D2-9786-4893DCA926DE}" type="slidenum">
              <a:rPr lang="zh-CN" altLang="en-US" smtClean="0"/>
              <a:t>‹#›</a:t>
            </a:fld>
            <a:endParaRPr lang="zh-CN" altLang="en-US"/>
          </a:p>
        </p:txBody>
      </p:sp>
    </p:spTree>
    <p:extLst>
      <p:ext uri="{BB962C8B-B14F-4D97-AF65-F5344CB8AC3E}">
        <p14:creationId xmlns:p14="http://schemas.microsoft.com/office/powerpoint/2010/main" val="307458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a:t>
            </a:fld>
            <a:endParaRPr lang="zh-CN" altLang="en-US"/>
          </a:p>
        </p:txBody>
      </p:sp>
    </p:spTree>
    <p:extLst>
      <p:ext uri="{BB962C8B-B14F-4D97-AF65-F5344CB8AC3E}">
        <p14:creationId xmlns:p14="http://schemas.microsoft.com/office/powerpoint/2010/main" val="2260260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10</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11</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12</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13</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14</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15</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16</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17</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18</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19</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2</a:t>
            </a:fld>
            <a:endParaRPr lang="zh-CN" altLang="en-US"/>
          </a:p>
        </p:txBody>
      </p:sp>
    </p:spTree>
    <p:extLst>
      <p:ext uri="{BB962C8B-B14F-4D97-AF65-F5344CB8AC3E}">
        <p14:creationId xmlns:p14="http://schemas.microsoft.com/office/powerpoint/2010/main" val="2815264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20</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21</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22</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23</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24</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25</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26</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27</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28</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29</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3</a:t>
            </a:fld>
            <a:endParaRPr lang="zh-CN" altLang="en-US"/>
          </a:p>
        </p:txBody>
      </p:sp>
    </p:spTree>
    <p:extLst>
      <p:ext uri="{BB962C8B-B14F-4D97-AF65-F5344CB8AC3E}">
        <p14:creationId xmlns:p14="http://schemas.microsoft.com/office/powerpoint/2010/main" val="334454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30</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31</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32</a:t>
            </a:fld>
            <a:endParaRPr lang="zh-CN" altLang="en-US"/>
          </a:p>
        </p:txBody>
      </p:sp>
    </p:spTree>
    <p:extLst>
      <p:ext uri="{BB962C8B-B14F-4D97-AF65-F5344CB8AC3E}">
        <p14:creationId xmlns:p14="http://schemas.microsoft.com/office/powerpoint/2010/main" val="10044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33</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34</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35</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36</a:t>
            </a:fld>
            <a:endParaRPr lang="zh-CN" altLang="en-US"/>
          </a:p>
        </p:txBody>
      </p:sp>
    </p:spTree>
    <p:extLst>
      <p:ext uri="{BB962C8B-B14F-4D97-AF65-F5344CB8AC3E}">
        <p14:creationId xmlns:p14="http://schemas.microsoft.com/office/powerpoint/2010/main" val="2516123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39</a:t>
            </a:fld>
            <a:endParaRPr lang="zh-CN" altLang="en-US"/>
          </a:p>
        </p:txBody>
      </p:sp>
    </p:spTree>
    <p:extLst>
      <p:ext uri="{BB962C8B-B14F-4D97-AF65-F5344CB8AC3E}">
        <p14:creationId xmlns:p14="http://schemas.microsoft.com/office/powerpoint/2010/main" val="3870410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40</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41</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4</a:t>
            </a:fld>
            <a:endParaRPr lang="zh-CN" altLang="en-US"/>
          </a:p>
        </p:txBody>
      </p:sp>
    </p:spTree>
    <p:extLst>
      <p:ext uri="{BB962C8B-B14F-4D97-AF65-F5344CB8AC3E}">
        <p14:creationId xmlns:p14="http://schemas.microsoft.com/office/powerpoint/2010/main" val="599883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42</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43</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44</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45</a:t>
            </a:fld>
            <a:endParaRPr lang="zh-CN" altLang="en-US"/>
          </a:p>
        </p:txBody>
      </p:sp>
    </p:spTree>
    <p:extLst>
      <p:ext uri="{BB962C8B-B14F-4D97-AF65-F5344CB8AC3E}">
        <p14:creationId xmlns:p14="http://schemas.microsoft.com/office/powerpoint/2010/main" val="3870410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46</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47</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48</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49</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50</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51</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5</a:t>
            </a:fld>
            <a:endParaRPr lang="zh-CN" altLang="en-US"/>
          </a:p>
        </p:txBody>
      </p:sp>
    </p:spTree>
    <p:extLst>
      <p:ext uri="{BB962C8B-B14F-4D97-AF65-F5344CB8AC3E}">
        <p14:creationId xmlns:p14="http://schemas.microsoft.com/office/powerpoint/2010/main" val="12970810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52</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53</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4ECA83-BC4F-44D2-9786-4893DCA926DE}" type="slidenum">
              <a:rPr lang="zh-CN" altLang="en-US" smtClean="0"/>
              <a:t>54</a:t>
            </a:fld>
            <a:endParaRPr lang="zh-CN" altLang="en-US"/>
          </a:p>
        </p:txBody>
      </p:sp>
    </p:spTree>
    <p:extLst>
      <p:ext uri="{BB962C8B-B14F-4D97-AF65-F5344CB8AC3E}">
        <p14:creationId xmlns:p14="http://schemas.microsoft.com/office/powerpoint/2010/main" val="150871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6</a:t>
            </a:fld>
            <a:endParaRPr lang="zh-CN" altLang="en-US"/>
          </a:p>
        </p:txBody>
      </p:sp>
    </p:spTree>
    <p:extLst>
      <p:ext uri="{BB962C8B-B14F-4D97-AF65-F5344CB8AC3E}">
        <p14:creationId xmlns:p14="http://schemas.microsoft.com/office/powerpoint/2010/main" val="59988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7</a:t>
            </a:fld>
            <a:endParaRPr lang="zh-CN" altLang="en-US"/>
          </a:p>
        </p:txBody>
      </p:sp>
    </p:spTree>
    <p:extLst>
      <p:ext uri="{BB962C8B-B14F-4D97-AF65-F5344CB8AC3E}">
        <p14:creationId xmlns:p14="http://schemas.microsoft.com/office/powerpoint/2010/main" val="59988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8</a:t>
            </a:fld>
            <a:endParaRPr lang="zh-CN" altLang="en-US"/>
          </a:p>
        </p:txBody>
      </p:sp>
    </p:spTree>
    <p:extLst>
      <p:ext uri="{BB962C8B-B14F-4D97-AF65-F5344CB8AC3E}">
        <p14:creationId xmlns:p14="http://schemas.microsoft.com/office/powerpoint/2010/main" val="179999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4ECA83-BC4F-44D2-9786-4893DCA926DE}" type="slidenum">
              <a:rPr lang="zh-CN" altLang="en-US" smtClean="0"/>
              <a:t>9</a:t>
            </a:fld>
            <a:endParaRPr lang="zh-CN" altLang="en-US"/>
          </a:p>
        </p:txBody>
      </p:sp>
    </p:spTree>
    <p:extLst>
      <p:ext uri="{BB962C8B-B14F-4D97-AF65-F5344CB8AC3E}">
        <p14:creationId xmlns:p14="http://schemas.microsoft.com/office/powerpoint/2010/main" val="304187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EB040-DE28-4918-A5AA-DE13ADD2AA52}" type="slidenum">
              <a:rPr lang="zh-CN" altLang="en-US" smtClean="0"/>
              <a:t>‹#›</a:t>
            </a:fld>
            <a:endParaRPr lang="zh-CN" altLang="en-US"/>
          </a:p>
        </p:txBody>
      </p:sp>
    </p:spTree>
    <p:extLst>
      <p:ext uri="{BB962C8B-B14F-4D97-AF65-F5344CB8AC3E}">
        <p14:creationId xmlns:p14="http://schemas.microsoft.com/office/powerpoint/2010/main" val="112079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8" name="图片 7">
            <a:extLst>
              <a:ext uri="{FF2B5EF4-FFF2-40B4-BE49-F238E27FC236}">
                <a16:creationId xmlns:a16="http://schemas.microsoft.com/office/drawing/2014/main" id="{C7A07F32-0E67-4F45-A272-C0A3428C895E}"/>
              </a:ext>
            </a:extLst>
          </p:cNvPr>
          <p:cNvPicPr>
            <a:picLocks noChangeAspect="1"/>
          </p:cNvPicPr>
          <p:nvPr userDrawn="1"/>
        </p:nvPicPr>
        <p:blipFill>
          <a:blip r:embed="rId2"/>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179589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8" name="图片 7">
            <a:extLst>
              <a:ext uri="{FF2B5EF4-FFF2-40B4-BE49-F238E27FC236}">
                <a16:creationId xmlns:a16="http://schemas.microsoft.com/office/drawing/2014/main" id="{7DED24FF-249B-4698-A48E-CFFD1CC81DAA}"/>
              </a:ext>
            </a:extLst>
          </p:cNvPr>
          <p:cNvPicPr>
            <a:picLocks noChangeAspect="1"/>
          </p:cNvPicPr>
          <p:nvPr userDrawn="1"/>
        </p:nvPicPr>
        <p:blipFill>
          <a:blip r:embed="rId2"/>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89341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9" name="图片 8">
            <a:extLst>
              <a:ext uri="{FF2B5EF4-FFF2-40B4-BE49-F238E27FC236}">
                <a16:creationId xmlns:a16="http://schemas.microsoft.com/office/drawing/2014/main" id="{B31DB2D1-A7E6-47CE-87F2-0C43ADA3D946}"/>
              </a:ext>
            </a:extLst>
          </p:cNvPr>
          <p:cNvPicPr>
            <a:picLocks noChangeAspect="1"/>
          </p:cNvPicPr>
          <p:nvPr userDrawn="1"/>
        </p:nvPicPr>
        <p:blipFill>
          <a:blip r:embed="rId2"/>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417703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8" name="图片 7">
            <a:extLst>
              <a:ext uri="{FF2B5EF4-FFF2-40B4-BE49-F238E27FC236}">
                <a16:creationId xmlns:a16="http://schemas.microsoft.com/office/drawing/2014/main" id="{B5CD8BCB-64CE-4366-B71E-4FCDBE3646FF}"/>
              </a:ext>
            </a:extLst>
          </p:cNvPr>
          <p:cNvPicPr>
            <a:picLocks noChangeAspect="1"/>
          </p:cNvPicPr>
          <p:nvPr userDrawn="1"/>
        </p:nvPicPr>
        <p:blipFill>
          <a:blip r:embed="rId2"/>
          <a:stretch>
            <a:fillRect/>
          </a:stretch>
        </p:blipFill>
        <p:spPr>
          <a:xfrm>
            <a:off x="479609" y="367215"/>
            <a:ext cx="774259" cy="627942"/>
          </a:xfrm>
          <a:prstGeom prst="rect">
            <a:avLst/>
          </a:prstGeom>
        </p:spPr>
      </p:pic>
      <p:pic>
        <p:nvPicPr>
          <p:cNvPr id="9" name="图片 8">
            <a:extLst>
              <a:ext uri="{FF2B5EF4-FFF2-40B4-BE49-F238E27FC236}">
                <a16:creationId xmlns:a16="http://schemas.microsoft.com/office/drawing/2014/main" id="{B2926819-B41E-4F22-A0DE-654D6101C47C}"/>
              </a:ext>
            </a:extLst>
          </p:cNvPr>
          <p:cNvPicPr>
            <a:picLocks noChangeAspect="1"/>
          </p:cNvPicPr>
          <p:nvPr userDrawn="1"/>
        </p:nvPicPr>
        <p:blipFill>
          <a:blip r:embed="rId3"/>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156395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9" name="图片 8">
            <a:extLst>
              <a:ext uri="{FF2B5EF4-FFF2-40B4-BE49-F238E27FC236}">
                <a16:creationId xmlns:a16="http://schemas.microsoft.com/office/drawing/2014/main" id="{6BEDBEB9-1882-4CEC-B695-2E52436617B0}"/>
              </a:ext>
            </a:extLst>
          </p:cNvPr>
          <p:cNvPicPr>
            <a:picLocks noChangeAspect="1"/>
          </p:cNvPicPr>
          <p:nvPr userDrawn="1"/>
        </p:nvPicPr>
        <p:blipFill>
          <a:blip r:embed="rId2"/>
          <a:stretch>
            <a:fillRect/>
          </a:stretch>
        </p:blipFill>
        <p:spPr>
          <a:xfrm>
            <a:off x="479609" y="499193"/>
            <a:ext cx="774259" cy="627942"/>
          </a:xfrm>
          <a:prstGeom prst="rect">
            <a:avLst/>
          </a:prstGeom>
        </p:spPr>
      </p:pic>
      <p:pic>
        <p:nvPicPr>
          <p:cNvPr id="10" name="图片 9">
            <a:extLst>
              <a:ext uri="{FF2B5EF4-FFF2-40B4-BE49-F238E27FC236}">
                <a16:creationId xmlns:a16="http://schemas.microsoft.com/office/drawing/2014/main" id="{092FA367-83EE-42C1-A20E-0F5F206A364E}"/>
              </a:ext>
            </a:extLst>
          </p:cNvPr>
          <p:cNvPicPr>
            <a:picLocks noChangeAspect="1"/>
          </p:cNvPicPr>
          <p:nvPr userDrawn="1"/>
        </p:nvPicPr>
        <p:blipFill>
          <a:blip r:embed="rId3"/>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267417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11" name="图片 10">
            <a:extLst>
              <a:ext uri="{FF2B5EF4-FFF2-40B4-BE49-F238E27FC236}">
                <a16:creationId xmlns:a16="http://schemas.microsoft.com/office/drawing/2014/main" id="{CC0C50FF-0C50-43C3-A606-FEE407338BD1}"/>
              </a:ext>
            </a:extLst>
          </p:cNvPr>
          <p:cNvPicPr>
            <a:picLocks noChangeAspect="1"/>
          </p:cNvPicPr>
          <p:nvPr userDrawn="1"/>
        </p:nvPicPr>
        <p:blipFill>
          <a:blip r:embed="rId2"/>
          <a:stretch>
            <a:fillRect/>
          </a:stretch>
        </p:blipFill>
        <p:spPr>
          <a:xfrm>
            <a:off x="479609" y="367215"/>
            <a:ext cx="774259" cy="627942"/>
          </a:xfrm>
          <a:prstGeom prst="rect">
            <a:avLst/>
          </a:prstGeom>
        </p:spPr>
      </p:pic>
      <p:pic>
        <p:nvPicPr>
          <p:cNvPr id="12" name="图片 11">
            <a:extLst>
              <a:ext uri="{FF2B5EF4-FFF2-40B4-BE49-F238E27FC236}">
                <a16:creationId xmlns:a16="http://schemas.microsoft.com/office/drawing/2014/main" id="{7C82B6B6-2C6F-4CFB-B433-BDBF42FF522D}"/>
              </a:ext>
            </a:extLst>
          </p:cNvPr>
          <p:cNvPicPr>
            <a:picLocks noChangeAspect="1"/>
          </p:cNvPicPr>
          <p:nvPr userDrawn="1"/>
        </p:nvPicPr>
        <p:blipFill>
          <a:blip r:embed="rId3"/>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373715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7" name="图片 6">
            <a:extLst>
              <a:ext uri="{FF2B5EF4-FFF2-40B4-BE49-F238E27FC236}">
                <a16:creationId xmlns:a16="http://schemas.microsoft.com/office/drawing/2014/main" id="{04F24E27-33EA-482D-8D7B-D2545F71EEEA}"/>
              </a:ext>
            </a:extLst>
          </p:cNvPr>
          <p:cNvPicPr>
            <a:picLocks noChangeAspect="1"/>
          </p:cNvPicPr>
          <p:nvPr userDrawn="1"/>
        </p:nvPicPr>
        <p:blipFill>
          <a:blip r:embed="rId2"/>
          <a:stretch>
            <a:fillRect/>
          </a:stretch>
        </p:blipFill>
        <p:spPr>
          <a:xfrm>
            <a:off x="479609" y="499193"/>
            <a:ext cx="774259" cy="627942"/>
          </a:xfrm>
          <a:prstGeom prst="rect">
            <a:avLst/>
          </a:prstGeom>
        </p:spPr>
      </p:pic>
      <p:pic>
        <p:nvPicPr>
          <p:cNvPr id="8" name="图片 7">
            <a:extLst>
              <a:ext uri="{FF2B5EF4-FFF2-40B4-BE49-F238E27FC236}">
                <a16:creationId xmlns:a16="http://schemas.microsoft.com/office/drawing/2014/main" id="{1738F10E-BC9A-4CE8-BCBA-72B6A58C62BD}"/>
              </a:ext>
            </a:extLst>
          </p:cNvPr>
          <p:cNvPicPr>
            <a:picLocks noChangeAspect="1"/>
          </p:cNvPicPr>
          <p:nvPr userDrawn="1"/>
        </p:nvPicPr>
        <p:blipFill>
          <a:blip r:embed="rId3"/>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5374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6" name="图片 5">
            <a:extLst>
              <a:ext uri="{FF2B5EF4-FFF2-40B4-BE49-F238E27FC236}">
                <a16:creationId xmlns:a16="http://schemas.microsoft.com/office/drawing/2014/main" id="{AC2D08D5-E581-4A23-BBDE-5203DB65E4C8}"/>
              </a:ext>
            </a:extLst>
          </p:cNvPr>
          <p:cNvPicPr>
            <a:picLocks noChangeAspect="1"/>
          </p:cNvPicPr>
          <p:nvPr userDrawn="1"/>
        </p:nvPicPr>
        <p:blipFill>
          <a:blip r:embed="rId2"/>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129134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9" name="图片 8">
            <a:extLst>
              <a:ext uri="{FF2B5EF4-FFF2-40B4-BE49-F238E27FC236}">
                <a16:creationId xmlns:a16="http://schemas.microsoft.com/office/drawing/2014/main" id="{23DA478D-6C4C-45B7-95B3-1E498A8A579D}"/>
              </a:ext>
            </a:extLst>
          </p:cNvPr>
          <p:cNvPicPr>
            <a:picLocks noChangeAspect="1"/>
          </p:cNvPicPr>
          <p:nvPr userDrawn="1"/>
        </p:nvPicPr>
        <p:blipFill>
          <a:blip r:embed="rId2"/>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389712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F406A3A-B0F9-4CA7-B9FA-E5DCD0E6FCE6}"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2EB040-DE28-4918-A5AA-DE13ADD2AA52}" type="slidenum">
              <a:rPr lang="zh-CN" altLang="en-US" smtClean="0"/>
              <a:t>‹#›</a:t>
            </a:fld>
            <a:endParaRPr lang="zh-CN" altLang="en-US"/>
          </a:p>
        </p:txBody>
      </p:sp>
      <p:pic>
        <p:nvPicPr>
          <p:cNvPr id="9" name="图片 8">
            <a:extLst>
              <a:ext uri="{FF2B5EF4-FFF2-40B4-BE49-F238E27FC236}">
                <a16:creationId xmlns:a16="http://schemas.microsoft.com/office/drawing/2014/main" id="{605739AF-3699-4164-B999-615FE2806D0B}"/>
              </a:ext>
            </a:extLst>
          </p:cNvPr>
          <p:cNvPicPr>
            <a:picLocks noChangeAspect="1"/>
          </p:cNvPicPr>
          <p:nvPr userDrawn="1"/>
        </p:nvPicPr>
        <p:blipFill>
          <a:blip r:embed="rId2"/>
          <a:stretch>
            <a:fillRect/>
          </a:stretch>
        </p:blipFill>
        <p:spPr>
          <a:xfrm>
            <a:off x="9652635" y="230188"/>
            <a:ext cx="2133415" cy="542497"/>
          </a:xfrm>
          <a:prstGeom prst="rect">
            <a:avLst/>
          </a:prstGeom>
        </p:spPr>
      </p:pic>
    </p:spTree>
    <p:extLst>
      <p:ext uri="{BB962C8B-B14F-4D97-AF65-F5344CB8AC3E}">
        <p14:creationId xmlns:p14="http://schemas.microsoft.com/office/powerpoint/2010/main" val="425604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06A3A-B0F9-4CA7-B9FA-E5DCD0E6FCE6}" type="datetimeFigureOut">
              <a:rPr lang="zh-CN" altLang="en-US" smtClean="0"/>
              <a:t>2023/4/10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EB040-DE28-4918-A5AA-DE13ADD2AA52}" type="slidenum">
              <a:rPr lang="zh-CN" altLang="en-US" smtClean="0"/>
              <a:t>‹#›</a:t>
            </a:fld>
            <a:endParaRPr lang="zh-CN" altLang="en-US"/>
          </a:p>
        </p:txBody>
      </p:sp>
    </p:spTree>
    <p:extLst>
      <p:ext uri="{BB962C8B-B14F-4D97-AF65-F5344CB8AC3E}">
        <p14:creationId xmlns:p14="http://schemas.microsoft.com/office/powerpoint/2010/main" val="2096104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192.168.110.30:8080/archive/" TargetMode="Externa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681" y="1678283"/>
            <a:ext cx="12180319" cy="3741440"/>
            <a:chOff x="11682" y="1887833"/>
            <a:chExt cx="12180319" cy="374144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3893"/>
            <a:stretch>
              <a:fillRect/>
            </a:stretch>
          </p:blipFill>
          <p:spPr>
            <a:xfrm>
              <a:off x="11682" y="1887833"/>
              <a:ext cx="6132609" cy="3741440"/>
            </a:xfrm>
            <a:custGeom>
              <a:avLst/>
              <a:gdLst>
                <a:gd name="connsiteX0" fmla="*/ 258760 w 6132609"/>
                <a:gd name="connsiteY0" fmla="*/ 0 h 3741440"/>
                <a:gd name="connsiteX1" fmla="*/ 6132609 w 6132609"/>
                <a:gd name="connsiteY1" fmla="*/ 0 h 3741440"/>
                <a:gd name="connsiteX2" fmla="*/ 6132609 w 6132609"/>
                <a:gd name="connsiteY2" fmla="*/ 586186 h 3741440"/>
                <a:gd name="connsiteX3" fmla="*/ 5135581 w 6132609"/>
                <a:gd name="connsiteY3" fmla="*/ 3741440 h 3741440"/>
                <a:gd name="connsiteX4" fmla="*/ 0 w 6132609"/>
                <a:gd name="connsiteY4" fmla="*/ 3741440 h 3741440"/>
                <a:gd name="connsiteX5" fmla="*/ 0 w 6132609"/>
                <a:gd name="connsiteY5" fmla="*/ 818887 h 37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2609" h="3741440">
                  <a:moveTo>
                    <a:pt x="258760" y="0"/>
                  </a:moveTo>
                  <a:lnTo>
                    <a:pt x="6132609" y="0"/>
                  </a:lnTo>
                  <a:lnTo>
                    <a:pt x="6132609" y="586186"/>
                  </a:lnTo>
                  <a:lnTo>
                    <a:pt x="5135581" y="3741440"/>
                  </a:lnTo>
                  <a:lnTo>
                    <a:pt x="0" y="3741440"/>
                  </a:lnTo>
                  <a:lnTo>
                    <a:pt x="0" y="818887"/>
                  </a:lnTo>
                  <a:close/>
                </a:path>
              </a:pathLst>
            </a:custGeom>
          </p:spPr>
        </p:pic>
        <p:sp>
          <p:nvSpPr>
            <p:cNvPr id="17" name="任意多边形 16"/>
            <p:cNvSpPr/>
            <p:nvPr/>
          </p:nvSpPr>
          <p:spPr>
            <a:xfrm>
              <a:off x="5326743" y="2677239"/>
              <a:ext cx="6865257" cy="2162629"/>
            </a:xfrm>
            <a:custGeom>
              <a:avLst/>
              <a:gdLst>
                <a:gd name="connsiteX0" fmla="*/ 690203 w 6865257"/>
                <a:gd name="connsiteY0" fmla="*/ 0 h 2162629"/>
                <a:gd name="connsiteX1" fmla="*/ 6865257 w 6865257"/>
                <a:gd name="connsiteY1" fmla="*/ 0 h 2162629"/>
                <a:gd name="connsiteX2" fmla="*/ 6865257 w 6865257"/>
                <a:gd name="connsiteY2" fmla="*/ 2162629 h 2162629"/>
                <a:gd name="connsiteX3" fmla="*/ 0 w 6865257"/>
                <a:gd name="connsiteY3" fmla="*/ 2162629 h 2162629"/>
              </a:gdLst>
              <a:ahLst/>
              <a:cxnLst>
                <a:cxn ang="0">
                  <a:pos x="connsiteX0" y="connsiteY0"/>
                </a:cxn>
                <a:cxn ang="0">
                  <a:pos x="connsiteX1" y="connsiteY1"/>
                </a:cxn>
                <a:cxn ang="0">
                  <a:pos x="connsiteX2" y="connsiteY2"/>
                </a:cxn>
                <a:cxn ang="0">
                  <a:pos x="connsiteX3" y="connsiteY3"/>
                </a:cxn>
              </a:cxnLst>
              <a:rect l="l" t="t" r="r" b="b"/>
              <a:pathLst>
                <a:path w="6865257" h="2162629">
                  <a:moveTo>
                    <a:pt x="690203" y="0"/>
                  </a:moveTo>
                  <a:lnTo>
                    <a:pt x="6865257" y="0"/>
                  </a:lnTo>
                  <a:lnTo>
                    <a:pt x="6865257" y="2162629"/>
                  </a:lnTo>
                  <a:lnTo>
                    <a:pt x="0" y="2162629"/>
                  </a:lnTo>
                  <a:close/>
                </a:path>
              </a:pathLst>
            </a:cu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15" name="任意多边形 14"/>
            <p:cNvSpPr/>
            <p:nvPr/>
          </p:nvSpPr>
          <p:spPr>
            <a:xfrm>
              <a:off x="3454400" y="2677240"/>
              <a:ext cx="8737601" cy="2162629"/>
            </a:xfrm>
            <a:custGeom>
              <a:avLst/>
              <a:gdLst>
                <a:gd name="connsiteX0" fmla="*/ 690203 w 8737601"/>
                <a:gd name="connsiteY0" fmla="*/ 0 h 2162629"/>
                <a:gd name="connsiteX1" fmla="*/ 8737601 w 8737601"/>
                <a:gd name="connsiteY1" fmla="*/ 0 h 2162629"/>
                <a:gd name="connsiteX2" fmla="*/ 8737601 w 8737601"/>
                <a:gd name="connsiteY2" fmla="*/ 5658 h 2162629"/>
                <a:gd name="connsiteX3" fmla="*/ 2613346 w 8737601"/>
                <a:gd name="connsiteY3" fmla="*/ 5658 h 2162629"/>
                <a:gd name="connsiteX4" fmla="*/ 1924949 w 8737601"/>
                <a:gd name="connsiteY4" fmla="*/ 2162629 h 2162629"/>
                <a:gd name="connsiteX5" fmla="*/ 0 w 8737601"/>
                <a:gd name="connsiteY5" fmla="*/ 2162629 h 21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7601" h="2162629">
                  <a:moveTo>
                    <a:pt x="690203" y="0"/>
                  </a:moveTo>
                  <a:lnTo>
                    <a:pt x="8737601" y="0"/>
                  </a:lnTo>
                  <a:lnTo>
                    <a:pt x="8737601" y="5658"/>
                  </a:lnTo>
                  <a:lnTo>
                    <a:pt x="2613346" y="5658"/>
                  </a:lnTo>
                  <a:lnTo>
                    <a:pt x="1924949" y="2162629"/>
                  </a:lnTo>
                  <a:lnTo>
                    <a:pt x="0" y="2162629"/>
                  </a:lnTo>
                  <a:close/>
                </a:path>
              </a:pathLst>
            </a:custGeom>
            <a:solidFill>
              <a:srgbClr val="004EA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18" name="文本框 17"/>
            <p:cNvSpPr txBox="1"/>
            <p:nvPr/>
          </p:nvSpPr>
          <p:spPr>
            <a:xfrm>
              <a:off x="5753715" y="2716210"/>
              <a:ext cx="6337412" cy="2123658"/>
            </a:xfrm>
            <a:prstGeom prst="rect">
              <a:avLst/>
            </a:prstGeom>
            <a:noFill/>
          </p:spPr>
          <p:txBody>
            <a:bodyPr wrap="square" rtlCol="0">
              <a:spAutoFit/>
            </a:bodyPr>
            <a:lstStyle/>
            <a:p>
              <a:pPr algn="ctr"/>
              <a:r>
                <a:rPr lang="zh-CN" altLang="en-US" sz="4400" b="1" dirty="0" smtClean="0">
                  <a:solidFill>
                    <a:schemeClr val="bg1"/>
                  </a:solidFill>
                  <a:latin typeface=""/>
                  <a:ea typeface="微软雅黑" panose="020B0503020204020204" pitchFamily="34" charset="-122"/>
                  <a:sym typeface=""/>
                </a:rPr>
                <a:t>上海工程技术大学</a:t>
              </a:r>
              <a:endParaRPr lang="en-US" altLang="zh-CN" sz="4400" b="1" dirty="0" smtClean="0">
                <a:solidFill>
                  <a:schemeClr val="bg1"/>
                </a:solidFill>
                <a:latin typeface=""/>
                <a:ea typeface="微软雅黑" panose="020B0503020204020204" pitchFamily="34" charset="-122"/>
                <a:sym typeface=""/>
              </a:endParaRPr>
            </a:p>
            <a:p>
              <a:pPr algn="ctr"/>
              <a:r>
                <a:rPr lang="zh-CN" altLang="en-US" sz="4400" b="1" dirty="0" smtClean="0">
                  <a:solidFill>
                    <a:schemeClr val="bg1"/>
                  </a:solidFill>
                  <a:latin typeface=""/>
                  <a:ea typeface="微软雅黑" panose="020B0503020204020204" pitchFamily="34" charset="-122"/>
                  <a:sym typeface=""/>
                </a:rPr>
                <a:t>综合档案管理系统</a:t>
              </a:r>
              <a:endParaRPr lang="en-US" altLang="zh-CN" sz="4400" b="1" dirty="0">
                <a:solidFill>
                  <a:schemeClr val="bg1"/>
                </a:solidFill>
                <a:latin typeface=""/>
                <a:ea typeface="微软雅黑" panose="020B0503020204020204" pitchFamily="34" charset="-122"/>
                <a:sym typeface=""/>
              </a:endParaRPr>
            </a:p>
            <a:p>
              <a:pPr algn="ctr"/>
              <a:r>
                <a:rPr lang="zh-CN" altLang="en-US" sz="4400" b="1" dirty="0" smtClean="0">
                  <a:solidFill>
                    <a:schemeClr val="bg1"/>
                  </a:solidFill>
                  <a:latin typeface=""/>
                  <a:ea typeface="微软雅黑" panose="020B0503020204020204" pitchFamily="34" charset="-122"/>
                  <a:sym typeface=""/>
                </a:rPr>
                <a:t>使用指南</a:t>
              </a:r>
            </a:p>
          </p:txBody>
        </p:sp>
      </p:grpSp>
    </p:spTree>
    <p:extLst>
      <p:ext uri="{BB962C8B-B14F-4D97-AF65-F5344CB8AC3E}">
        <p14:creationId xmlns:p14="http://schemas.microsoft.com/office/powerpoint/2010/main" val="3500168005"/>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5195050" cy="1102441"/>
            <a:chOff x="479609" y="367215"/>
            <a:chExt cx="4253756" cy="1102441"/>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3372795" cy="1020792"/>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录入案卷条目</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609" y="1165133"/>
            <a:ext cx="11388436" cy="521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3845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5195050" cy="627942"/>
            <a:chOff x="479609" y="367215"/>
            <a:chExt cx="4253756"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3372795" cy="533479"/>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录入卷内条目</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241" y="1278179"/>
            <a:ext cx="11365594" cy="520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圆角矩形 8"/>
          <p:cNvSpPr/>
          <p:nvPr/>
        </p:nvSpPr>
        <p:spPr>
          <a:xfrm>
            <a:off x="7684593" y="2603921"/>
            <a:ext cx="1526019" cy="3996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779987" y="3003592"/>
            <a:ext cx="393616" cy="369332"/>
          </a:xfrm>
          <a:prstGeom prst="rect">
            <a:avLst/>
          </a:prstGeom>
          <a:noFill/>
        </p:spPr>
        <p:txBody>
          <a:bodyPr wrap="square" rtlCol="0">
            <a:spAutoFit/>
          </a:bodyPr>
          <a:lstStyle/>
          <a:p>
            <a:r>
              <a:rPr lang="en-US" altLang="zh-CN" b="1" dirty="0">
                <a:solidFill>
                  <a:srgbClr val="FF0000"/>
                </a:solidFill>
              </a:rPr>
              <a:t>3</a:t>
            </a:r>
            <a:endParaRPr lang="zh-CN" altLang="en-US" b="1" dirty="0"/>
          </a:p>
        </p:txBody>
      </p:sp>
    </p:spTree>
    <p:extLst>
      <p:ext uri="{BB962C8B-B14F-4D97-AF65-F5344CB8AC3E}">
        <p14:creationId xmlns:p14="http://schemas.microsoft.com/office/powerpoint/2010/main" val="234092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5195050" cy="627942"/>
            <a:chOff x="479609" y="367215"/>
            <a:chExt cx="4253756"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3372795" cy="533479"/>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录入卷内条目</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776" y="1287554"/>
            <a:ext cx="10208259" cy="525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217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253756" cy="627942"/>
            <a:chOff x="479609" y="367215"/>
            <a:chExt cx="4253756"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3372795" cy="533479"/>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上传附件</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851" y="1121708"/>
            <a:ext cx="11394017" cy="533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566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253756" cy="627942"/>
            <a:chOff x="479609" y="367215"/>
            <a:chExt cx="4253756"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3372795" cy="533479"/>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上传附件</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757" y="1457606"/>
            <a:ext cx="5254419" cy="394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4947" y="1457606"/>
            <a:ext cx="5560888" cy="396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206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253756" cy="627942"/>
            <a:chOff x="479609" y="367215"/>
            <a:chExt cx="4253756"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3372795" cy="533479"/>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上传附件</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608" y="1155887"/>
            <a:ext cx="1138237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206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9" name="图片 8"/>
          <p:cNvPicPr>
            <a:picLocks noChangeAspect="1"/>
          </p:cNvPicPr>
          <p:nvPr/>
        </p:nvPicPr>
        <p:blipFill>
          <a:blip r:embed="rId6"/>
          <a:stretch>
            <a:fillRect/>
          </a:stretch>
        </p:blipFill>
        <p:spPr>
          <a:xfrm>
            <a:off x="675232" y="1237560"/>
            <a:ext cx="10808555" cy="5151657"/>
          </a:xfrm>
          <a:prstGeom prst="rect">
            <a:avLst/>
          </a:prstGeom>
        </p:spPr>
      </p:pic>
      <p:sp>
        <p:nvSpPr>
          <p:cNvPr id="10" name="圆角矩形 9"/>
          <p:cNvSpPr/>
          <p:nvPr/>
        </p:nvSpPr>
        <p:spPr>
          <a:xfrm>
            <a:off x="9316724" y="4109810"/>
            <a:ext cx="1166884" cy="2035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00592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9" name="图片 8"/>
          <p:cNvPicPr>
            <a:picLocks noChangeAspect="1"/>
          </p:cNvPicPr>
          <p:nvPr/>
        </p:nvPicPr>
        <p:blipFill>
          <a:blip r:embed="rId6"/>
          <a:stretch>
            <a:fillRect/>
          </a:stretch>
        </p:blipFill>
        <p:spPr>
          <a:xfrm>
            <a:off x="1060521" y="995157"/>
            <a:ext cx="10356031" cy="5691041"/>
          </a:xfrm>
          <a:prstGeom prst="rect">
            <a:avLst/>
          </a:prstGeom>
        </p:spPr>
      </p:pic>
    </p:spTree>
    <p:extLst>
      <p:ext uri="{BB962C8B-B14F-4D97-AF65-F5344CB8AC3E}">
        <p14:creationId xmlns:p14="http://schemas.microsoft.com/office/powerpoint/2010/main" val="474439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9" name="图片 8"/>
          <p:cNvPicPr>
            <a:picLocks noChangeAspect="1"/>
          </p:cNvPicPr>
          <p:nvPr/>
        </p:nvPicPr>
        <p:blipFill>
          <a:blip r:embed="rId6"/>
          <a:stretch>
            <a:fillRect/>
          </a:stretch>
        </p:blipFill>
        <p:spPr>
          <a:xfrm>
            <a:off x="960867" y="982343"/>
            <a:ext cx="10253980" cy="5686524"/>
          </a:xfrm>
          <a:prstGeom prst="rect">
            <a:avLst/>
          </a:prstGeom>
        </p:spPr>
      </p:pic>
    </p:spTree>
    <p:extLst>
      <p:ext uri="{BB962C8B-B14F-4D97-AF65-F5344CB8AC3E}">
        <p14:creationId xmlns:p14="http://schemas.microsoft.com/office/powerpoint/2010/main" val="474439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267" y="1178579"/>
            <a:ext cx="11443074" cy="523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439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10234" y="874058"/>
            <a:ext cx="8286750" cy="5983941"/>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6" name="矩形 5"/>
          <p:cNvSpPr/>
          <p:nvPr/>
        </p:nvSpPr>
        <p:spPr>
          <a:xfrm>
            <a:off x="483135" y="1676400"/>
            <a:ext cx="219075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7" name="TextBox 1"/>
          <p:cNvSpPr txBox="1"/>
          <p:nvPr/>
        </p:nvSpPr>
        <p:spPr>
          <a:xfrm>
            <a:off x="1918335" y="1771869"/>
            <a:ext cx="2818079" cy="663067"/>
          </a:xfrm>
          <a:prstGeom prst="rect">
            <a:avLst/>
          </a:prstGeom>
          <a:noFill/>
        </p:spPr>
        <p:txBody>
          <a:bodyPr wrap="none" lIns="0" tIns="0" rIns="0" rtlCol="0">
            <a:spAutoFit/>
          </a:bodyPr>
          <a:lstStyle/>
          <a:p>
            <a:pPr>
              <a:lnSpc>
                <a:spcPts val="5200"/>
              </a:lnSpc>
            </a:pPr>
            <a:r>
              <a:rPr lang="en-US" altLang="zh-CN" sz="4000" b="1" dirty="0">
                <a:latin typeface=""/>
                <a:ea typeface="微软雅黑" panose="020B0503020204020204" pitchFamily="34" charset="-122"/>
                <a:cs typeface="微软雅黑" panose="020B0503020204020204" pitchFamily="18" charset="-122"/>
                <a:sym typeface=""/>
              </a:rPr>
              <a:t>CO</a:t>
            </a:r>
            <a:r>
              <a:rPr lang="en-US" altLang="zh-CN" sz="4000" b="1" dirty="0">
                <a:solidFill>
                  <a:schemeClr val="bg1"/>
                </a:solidFill>
                <a:latin typeface=""/>
                <a:ea typeface="微软雅黑" panose="020B0503020204020204" pitchFamily="34" charset="-122"/>
                <a:cs typeface="微软雅黑" panose="020B0503020204020204" pitchFamily="18" charset="-122"/>
                <a:sym typeface=""/>
              </a:rPr>
              <a:t>NTENTS</a:t>
            </a:r>
            <a:endParaRPr lang="en-US" altLang="zh-CN" sz="1400" dirty="0">
              <a:solidFill>
                <a:schemeClr val="bg1"/>
              </a:solidFill>
              <a:latin typeface=""/>
              <a:ea typeface="微软雅黑" panose="020B0503020204020204" pitchFamily="34" charset="-122"/>
              <a:cs typeface="微软雅黑" panose="020B0503020204020204" pitchFamily="18" charset="-122"/>
              <a:sym typeface=""/>
            </a:endParaRPr>
          </a:p>
        </p:txBody>
      </p:sp>
      <p:grpSp>
        <p:nvGrpSpPr>
          <p:cNvPr id="14" name="组合 13"/>
          <p:cNvGrpSpPr/>
          <p:nvPr/>
        </p:nvGrpSpPr>
        <p:grpSpPr>
          <a:xfrm>
            <a:off x="4386381" y="2659813"/>
            <a:ext cx="3798107" cy="483987"/>
            <a:chOff x="6953250" y="1332172"/>
            <a:chExt cx="4036394" cy="514350"/>
          </a:xfrm>
        </p:grpSpPr>
        <p:sp>
          <p:nvSpPr>
            <p:cNvPr id="24" name="矩形 23"/>
            <p:cNvSpPr/>
            <p:nvPr/>
          </p:nvSpPr>
          <p:spPr>
            <a:xfrm>
              <a:off x="6953250" y="1332172"/>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941B1"/>
                  </a:solidFill>
                  <a:latin typeface=""/>
                  <a:ea typeface="微软雅黑" panose="020B0503020204020204" pitchFamily="34" charset="-122"/>
                  <a:sym typeface=""/>
                </a:rPr>
                <a:t>01</a:t>
              </a:r>
              <a:endParaRPr lang="zh-CN" altLang="en-US" b="1" dirty="0">
                <a:solidFill>
                  <a:srgbClr val="1941B1"/>
                </a:solidFill>
                <a:latin typeface=""/>
                <a:ea typeface="微软雅黑" panose="020B0503020204020204" pitchFamily="34" charset="-122"/>
                <a:sym typeface=""/>
              </a:endParaRPr>
            </a:p>
          </p:txBody>
        </p:sp>
        <p:sp>
          <p:nvSpPr>
            <p:cNvPr id="25" name="文本框 24"/>
            <p:cNvSpPr txBox="1"/>
            <p:nvPr/>
          </p:nvSpPr>
          <p:spPr>
            <a:xfrm>
              <a:off x="7579694" y="1405244"/>
              <a:ext cx="3409950" cy="425213"/>
            </a:xfrm>
            <a:prstGeom prst="rect">
              <a:avLst/>
            </a:prstGeom>
            <a:noFill/>
          </p:spPr>
          <p:txBody>
            <a:bodyPr wrap="square" rtlCol="0">
              <a:spAutoFit/>
            </a:bodyPr>
            <a:lstStyle/>
            <a:p>
              <a:r>
                <a:rPr lang="zh-CN" altLang="en-US" sz="2000" dirty="0" smtClean="0">
                  <a:solidFill>
                    <a:schemeClr val="bg1"/>
                  </a:solidFill>
                  <a:latin typeface=""/>
                  <a:ea typeface="微软雅黑" panose="020B0503020204020204" pitchFamily="34" charset="-122"/>
                  <a:sym typeface=""/>
                </a:rPr>
                <a:t>系统登录</a:t>
              </a:r>
              <a:endParaRPr lang="zh-CN" altLang="en-US" sz="2000" dirty="0">
                <a:solidFill>
                  <a:schemeClr val="bg1"/>
                </a:solidFill>
                <a:latin typeface=""/>
                <a:ea typeface="微软雅黑" panose="020B0503020204020204" pitchFamily="34" charset="-122"/>
                <a:sym typeface=""/>
              </a:endParaRPr>
            </a:p>
          </p:txBody>
        </p:sp>
      </p:grpSp>
      <p:grpSp>
        <p:nvGrpSpPr>
          <p:cNvPr id="15" name="组合 14"/>
          <p:cNvGrpSpPr/>
          <p:nvPr/>
        </p:nvGrpSpPr>
        <p:grpSpPr>
          <a:xfrm>
            <a:off x="4386380" y="3223747"/>
            <a:ext cx="3798107" cy="483987"/>
            <a:chOff x="6953250" y="1074934"/>
            <a:chExt cx="4036394" cy="514350"/>
          </a:xfrm>
        </p:grpSpPr>
        <p:sp>
          <p:nvSpPr>
            <p:cNvPr id="22" name="矩形 21"/>
            <p:cNvSpPr/>
            <p:nvPr/>
          </p:nvSpPr>
          <p:spPr>
            <a:xfrm>
              <a:off x="6953250" y="1074934"/>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941B1"/>
                  </a:solidFill>
                  <a:latin typeface=""/>
                  <a:ea typeface="微软雅黑" panose="020B0503020204020204" pitchFamily="34" charset="-122"/>
                  <a:sym typeface=""/>
                </a:rPr>
                <a:t>02</a:t>
              </a:r>
              <a:endParaRPr lang="zh-CN" altLang="en-US" b="1" dirty="0">
                <a:solidFill>
                  <a:srgbClr val="1941B1"/>
                </a:solidFill>
                <a:latin typeface=""/>
                <a:ea typeface="微软雅黑" panose="020B0503020204020204" pitchFamily="34" charset="-122"/>
                <a:sym typeface=""/>
              </a:endParaRPr>
            </a:p>
          </p:txBody>
        </p:sp>
        <p:sp>
          <p:nvSpPr>
            <p:cNvPr id="23" name="文本框 22"/>
            <p:cNvSpPr txBox="1"/>
            <p:nvPr/>
          </p:nvSpPr>
          <p:spPr>
            <a:xfrm>
              <a:off x="7579694" y="1148006"/>
              <a:ext cx="3409950" cy="425213"/>
            </a:xfrm>
            <a:prstGeom prst="rect">
              <a:avLst/>
            </a:prstGeom>
            <a:noFill/>
          </p:spPr>
          <p:txBody>
            <a:bodyPr wrap="square" rtlCol="0">
              <a:spAutoFit/>
            </a:bodyPr>
            <a:lstStyle/>
            <a:p>
              <a:r>
                <a:rPr lang="zh-CN" altLang="en-US" sz="2000" dirty="0" smtClean="0">
                  <a:solidFill>
                    <a:schemeClr val="bg1"/>
                  </a:solidFill>
                  <a:latin typeface=""/>
                  <a:ea typeface="微软雅黑" panose="020B0503020204020204" pitchFamily="34" charset="-122"/>
                  <a:sym typeface=""/>
                </a:rPr>
                <a:t>档案著录</a:t>
              </a:r>
              <a:endParaRPr lang="zh-CN" altLang="en-US" sz="2000" dirty="0">
                <a:solidFill>
                  <a:schemeClr val="bg1"/>
                </a:solidFill>
                <a:latin typeface=""/>
                <a:ea typeface="微软雅黑" panose="020B0503020204020204" pitchFamily="34" charset="-122"/>
                <a:sym typeface=""/>
              </a:endParaRPr>
            </a:p>
          </p:txBody>
        </p:sp>
      </p:grpSp>
      <p:grpSp>
        <p:nvGrpSpPr>
          <p:cNvPr id="16" name="组合 15"/>
          <p:cNvGrpSpPr/>
          <p:nvPr/>
        </p:nvGrpSpPr>
        <p:grpSpPr>
          <a:xfrm>
            <a:off x="4386381" y="3787828"/>
            <a:ext cx="3798107" cy="483987"/>
            <a:chOff x="6953250" y="789114"/>
            <a:chExt cx="4036394" cy="514350"/>
          </a:xfrm>
        </p:grpSpPr>
        <p:sp>
          <p:nvSpPr>
            <p:cNvPr id="20" name="矩形 19"/>
            <p:cNvSpPr/>
            <p:nvPr/>
          </p:nvSpPr>
          <p:spPr>
            <a:xfrm>
              <a:off x="6953250" y="789114"/>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941B1"/>
                  </a:solidFill>
                  <a:latin typeface=""/>
                  <a:ea typeface="微软雅黑" panose="020B0503020204020204" pitchFamily="34" charset="-122"/>
                  <a:sym typeface=""/>
                </a:rPr>
                <a:t>03</a:t>
              </a:r>
              <a:endParaRPr lang="zh-CN" altLang="en-US" b="1" dirty="0">
                <a:solidFill>
                  <a:srgbClr val="1941B1"/>
                </a:solidFill>
                <a:latin typeface=""/>
                <a:ea typeface="微软雅黑" panose="020B0503020204020204" pitchFamily="34" charset="-122"/>
                <a:sym typeface=""/>
              </a:endParaRPr>
            </a:p>
          </p:txBody>
        </p:sp>
        <p:sp>
          <p:nvSpPr>
            <p:cNvPr id="21" name="文本框 20"/>
            <p:cNvSpPr txBox="1"/>
            <p:nvPr/>
          </p:nvSpPr>
          <p:spPr>
            <a:xfrm>
              <a:off x="7579694" y="862186"/>
              <a:ext cx="3409950" cy="425213"/>
            </a:xfrm>
            <a:prstGeom prst="rect">
              <a:avLst/>
            </a:prstGeom>
            <a:noFill/>
          </p:spPr>
          <p:txBody>
            <a:bodyPr wrap="square" rtlCol="0">
              <a:spAutoFit/>
            </a:bodyPr>
            <a:lstStyle/>
            <a:p>
              <a:r>
                <a:rPr lang="zh-CN" altLang="en-US" sz="2000" dirty="0" smtClean="0">
                  <a:solidFill>
                    <a:schemeClr val="bg1"/>
                  </a:solidFill>
                  <a:latin typeface=""/>
                  <a:ea typeface="微软雅黑" panose="020B0503020204020204" pitchFamily="34" charset="-122"/>
                  <a:sym typeface=""/>
                </a:rPr>
                <a:t>档案移交</a:t>
              </a:r>
              <a:endParaRPr lang="zh-CN" altLang="en-US" sz="2000" dirty="0">
                <a:solidFill>
                  <a:schemeClr val="bg1"/>
                </a:solidFill>
                <a:latin typeface=""/>
                <a:ea typeface="微软雅黑" panose="020B0503020204020204" pitchFamily="34" charset="-122"/>
                <a:sym typeface=""/>
              </a:endParaRPr>
            </a:p>
          </p:txBody>
        </p:sp>
      </p:grpSp>
      <p:grpSp>
        <p:nvGrpSpPr>
          <p:cNvPr id="17" name="组合 16"/>
          <p:cNvGrpSpPr/>
          <p:nvPr/>
        </p:nvGrpSpPr>
        <p:grpSpPr>
          <a:xfrm>
            <a:off x="4386380" y="4351835"/>
            <a:ext cx="3798109" cy="483987"/>
            <a:chOff x="6953250" y="503294"/>
            <a:chExt cx="4036396" cy="514350"/>
          </a:xfrm>
        </p:grpSpPr>
        <p:sp>
          <p:nvSpPr>
            <p:cNvPr id="18" name="矩形 17"/>
            <p:cNvSpPr/>
            <p:nvPr/>
          </p:nvSpPr>
          <p:spPr>
            <a:xfrm>
              <a:off x="6953250" y="503294"/>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1941B1"/>
                  </a:solidFill>
                  <a:latin typeface=""/>
                  <a:ea typeface="微软雅黑" panose="020B0503020204020204" pitchFamily="34" charset="-122"/>
                  <a:sym typeface=""/>
                </a:rPr>
                <a:t>04</a:t>
              </a:r>
              <a:endParaRPr lang="zh-CN" altLang="en-US" b="1" dirty="0">
                <a:solidFill>
                  <a:srgbClr val="1941B1"/>
                </a:solidFill>
                <a:latin typeface=""/>
                <a:ea typeface="微软雅黑" panose="020B0503020204020204" pitchFamily="34" charset="-122"/>
                <a:sym typeface=""/>
              </a:endParaRPr>
            </a:p>
          </p:txBody>
        </p:sp>
        <p:sp>
          <p:nvSpPr>
            <p:cNvPr id="19" name="文本框 18"/>
            <p:cNvSpPr txBox="1"/>
            <p:nvPr/>
          </p:nvSpPr>
          <p:spPr>
            <a:xfrm>
              <a:off x="7579695" y="576366"/>
              <a:ext cx="3409951" cy="425213"/>
            </a:xfrm>
            <a:prstGeom prst="rect">
              <a:avLst/>
            </a:prstGeom>
            <a:noFill/>
          </p:spPr>
          <p:txBody>
            <a:bodyPr wrap="square" rtlCol="0">
              <a:spAutoFit/>
            </a:bodyPr>
            <a:lstStyle/>
            <a:p>
              <a:r>
                <a:rPr lang="zh-CN" altLang="en-US" sz="2000" dirty="0">
                  <a:solidFill>
                    <a:schemeClr val="bg1"/>
                  </a:solidFill>
                  <a:latin typeface=""/>
                  <a:ea typeface="微软雅黑" panose="020B0503020204020204" pitchFamily="34" charset="-122"/>
                  <a:sym typeface=""/>
                </a:rPr>
                <a:t>档案接收及整理</a:t>
              </a:r>
            </a:p>
          </p:txBody>
        </p:sp>
      </p:grpSp>
      <p:sp>
        <p:nvSpPr>
          <p:cNvPr id="27" name="矩形 26"/>
          <p:cNvSpPr/>
          <p:nvPr/>
        </p:nvSpPr>
        <p:spPr>
          <a:xfrm>
            <a:off x="4386381" y="4907540"/>
            <a:ext cx="483986" cy="48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1941B1"/>
                </a:solidFill>
                <a:latin typeface=""/>
                <a:ea typeface="微软雅黑" panose="020B0503020204020204" pitchFamily="34" charset="-122"/>
                <a:sym typeface=""/>
              </a:rPr>
              <a:t>05</a:t>
            </a:r>
            <a:endParaRPr lang="zh-CN" altLang="en-US" b="1" dirty="0">
              <a:solidFill>
                <a:srgbClr val="1941B1"/>
              </a:solidFill>
              <a:latin typeface=""/>
              <a:ea typeface="微软雅黑" panose="020B0503020204020204" pitchFamily="34" charset="-122"/>
              <a:sym typeface=""/>
            </a:endParaRPr>
          </a:p>
        </p:txBody>
      </p:sp>
      <p:sp>
        <p:nvSpPr>
          <p:cNvPr id="29" name="文本框 18"/>
          <p:cNvSpPr txBox="1"/>
          <p:nvPr/>
        </p:nvSpPr>
        <p:spPr>
          <a:xfrm>
            <a:off x="5002737" y="4949477"/>
            <a:ext cx="3208646" cy="400112"/>
          </a:xfrm>
          <a:prstGeom prst="rect">
            <a:avLst/>
          </a:prstGeom>
          <a:noFill/>
        </p:spPr>
        <p:txBody>
          <a:bodyPr wrap="square" rtlCol="0">
            <a:spAutoFit/>
          </a:bodyPr>
          <a:lstStyle/>
          <a:p>
            <a:r>
              <a:rPr lang="zh-CN" altLang="en-US" sz="2000" dirty="0">
                <a:solidFill>
                  <a:schemeClr val="bg1"/>
                </a:solidFill>
                <a:latin typeface=""/>
                <a:ea typeface="微软雅黑" panose="020B0503020204020204" pitchFamily="34" charset="-122"/>
                <a:sym typeface=""/>
              </a:rPr>
              <a:t>档案利用</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412" y="190500"/>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1831315922"/>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69" y="1130260"/>
            <a:ext cx="11728959" cy="5366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359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0113" y="1089493"/>
            <a:ext cx="821055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600661" y="1389627"/>
            <a:ext cx="1765893" cy="3416320"/>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上传完成后进行预检。预检通过后点击开始导入，系统会进行导入。导入完成后，系统会自动关闭导入界面</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4359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609" y="1178580"/>
            <a:ext cx="11277600" cy="515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450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53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10" y="1121691"/>
            <a:ext cx="10975826" cy="502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807998" y="6292548"/>
            <a:ext cx="840264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导入完成后可以在档案系统指定的分类下看到导入的条目数据。</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4397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6660779" cy="627942"/>
            <a:chOff x="479609" y="367215"/>
            <a:chExt cx="6660779"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5779818"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-EXCEL</a:t>
              </a:r>
              <a:r>
                <a:rPr lang="zh-CN" altLang="en-US" sz="2963" b="1" dirty="0" smtClean="0">
                  <a:latin typeface=""/>
                  <a:ea typeface="微软雅黑" panose="020B0503020204020204" pitchFamily="34" charset="-122"/>
                  <a:cs typeface="微软雅黑" panose="020B0503020204020204" pitchFamily="18" charset="-122"/>
                  <a:sym typeface=""/>
                </a:rPr>
                <a:t>导入日志查看</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63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139" y="1176339"/>
            <a:ext cx="11078695" cy="5141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359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电子文件挂接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sp>
        <p:nvSpPr>
          <p:cNvPr id="2" name="TextBox 1"/>
          <p:cNvSpPr txBox="1"/>
          <p:nvPr/>
        </p:nvSpPr>
        <p:spPr>
          <a:xfrm>
            <a:off x="1360570" y="1277546"/>
            <a:ext cx="9356736" cy="5493812"/>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电子文件批量挂接对文件命名有要求，例如档号是</a:t>
            </a:r>
            <a:r>
              <a:rPr lang="en-US" altLang="zh-CN" dirty="0" smtClean="0">
                <a:latin typeface="微软雅黑" panose="020B0503020204020204" pitchFamily="34" charset="-122"/>
                <a:ea typeface="微软雅黑" panose="020B0503020204020204" pitchFamily="34" charset="-122"/>
              </a:rPr>
              <a:t>01-2021-DQ11-1</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1.</a:t>
            </a:r>
            <a:r>
              <a:rPr lang="zh-CN" altLang="en-US" dirty="0" smtClean="0">
                <a:latin typeface="微软雅黑" panose="020B0503020204020204" pitchFamily="34" charset="-122"/>
                <a:ea typeface="微软雅黑" panose="020B0503020204020204" pitchFamily="34" charset="-122"/>
              </a:rPr>
              <a:t>此案卷下的一个文件级目录</a:t>
            </a:r>
            <a:r>
              <a:rPr lang="en-US" altLang="zh-CN" dirty="0" smtClean="0">
                <a:latin typeface="微软雅黑" panose="020B0503020204020204" pitchFamily="34" charset="-122"/>
                <a:ea typeface="微软雅黑" panose="020B0503020204020204" pitchFamily="34" charset="-122"/>
              </a:rPr>
              <a:t>01-2021-DQ11-1.0001</a:t>
            </a:r>
            <a:r>
              <a:rPr lang="zh-CN" altLang="en-US" dirty="0" smtClean="0">
                <a:latin typeface="微软雅黑" panose="020B0503020204020204" pitchFamily="34" charset="-122"/>
                <a:ea typeface="微软雅黑" panose="020B0503020204020204" pitchFamily="34" charset="-122"/>
              </a:rPr>
              <a:t>只需要挂接一个电子文件，其电子文件命名方式为</a:t>
            </a:r>
            <a:r>
              <a:rPr lang="en-US" altLang="zh-CN" dirty="0" smtClean="0">
                <a:latin typeface="微软雅黑" panose="020B0503020204020204" pitchFamily="34" charset="-122"/>
                <a:ea typeface="微软雅黑" panose="020B0503020204020204" pitchFamily="34" charset="-122"/>
              </a:rPr>
              <a:t>:</a:t>
            </a:r>
          </a:p>
          <a:p>
            <a:pPr>
              <a:lnSpc>
                <a:spcPct val="150000"/>
              </a:lnSpc>
            </a:pPr>
            <a:r>
              <a:rPr lang="en-US" altLang="zh-CN" dirty="0" smtClean="0">
                <a:latin typeface="微软雅黑" panose="020B0503020204020204" pitchFamily="34" charset="-122"/>
                <a:ea typeface="微软雅黑" panose="020B0503020204020204" pitchFamily="34" charset="-122"/>
              </a:rPr>
              <a:t>      01-2021-DQ11-1.0001.JPG</a:t>
            </a: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2.</a:t>
            </a:r>
            <a:r>
              <a:rPr lang="zh-CN" altLang="en-US" dirty="0" smtClean="0">
                <a:latin typeface="微软雅黑" panose="020B0503020204020204" pitchFamily="34" charset="-122"/>
                <a:ea typeface="微软雅黑" panose="020B0503020204020204" pitchFamily="34" charset="-122"/>
              </a:rPr>
              <a:t>此案卷下</a:t>
            </a:r>
            <a:r>
              <a:rPr lang="zh-CN" altLang="en-US" dirty="0">
                <a:latin typeface="微软雅黑" panose="020B0503020204020204" pitchFamily="34" charset="-122"/>
                <a:ea typeface="微软雅黑" panose="020B0503020204020204" pitchFamily="34" charset="-122"/>
              </a:rPr>
              <a:t>的一个文件级目录</a:t>
            </a:r>
            <a:r>
              <a:rPr lang="en-US" altLang="zh-CN" dirty="0" smtClean="0">
                <a:latin typeface="微软雅黑" panose="020B0503020204020204" pitchFamily="34" charset="-122"/>
                <a:ea typeface="微软雅黑" panose="020B0503020204020204" pitchFamily="34" charset="-122"/>
              </a:rPr>
              <a:t>01-2021-DQ11-1.0001</a:t>
            </a:r>
            <a:r>
              <a:rPr lang="zh-CN" altLang="en-US" dirty="0" smtClean="0">
                <a:latin typeface="微软雅黑" panose="020B0503020204020204" pitchFamily="34" charset="-122"/>
                <a:ea typeface="微软雅黑" panose="020B0503020204020204" pitchFamily="34" charset="-122"/>
              </a:rPr>
              <a:t>需要</a:t>
            </a:r>
            <a:r>
              <a:rPr lang="zh-CN" altLang="en-US" dirty="0">
                <a:latin typeface="微软雅黑" panose="020B0503020204020204" pitchFamily="34" charset="-122"/>
                <a:ea typeface="微软雅黑" panose="020B0503020204020204" pitchFamily="34" charset="-122"/>
              </a:rPr>
              <a:t>挂</a:t>
            </a:r>
            <a:r>
              <a:rPr lang="zh-CN" altLang="en-US" dirty="0" smtClean="0">
                <a:latin typeface="微软雅黑" panose="020B0503020204020204" pitchFamily="34" charset="-122"/>
                <a:ea typeface="微软雅黑" panose="020B0503020204020204" pitchFamily="34" charset="-122"/>
              </a:rPr>
              <a:t>接多个</a:t>
            </a:r>
            <a:r>
              <a:rPr lang="zh-CN" altLang="en-US" dirty="0">
                <a:latin typeface="微软雅黑" panose="020B0503020204020204" pitchFamily="34" charset="-122"/>
                <a:ea typeface="微软雅黑" panose="020B0503020204020204" pitchFamily="34" charset="-122"/>
              </a:rPr>
              <a:t>电子文件，其电子文件命名方式为</a:t>
            </a:r>
            <a:r>
              <a:rPr lang="en-US" altLang="zh-CN" dirty="0">
                <a:latin typeface="微软雅黑" panose="020B0503020204020204" pitchFamily="34" charset="-122"/>
                <a:ea typeface="微软雅黑" panose="020B0503020204020204" pitchFamily="34" charset="-122"/>
              </a:rPr>
              <a:t>:</a:t>
            </a: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01-2021-DQ11-1.0001_001.JPG</a:t>
            </a:r>
          </a:p>
          <a:p>
            <a:pPr>
              <a:lnSpc>
                <a:spcPct val="150000"/>
              </a:lnSpc>
            </a:pPr>
            <a:r>
              <a:rPr lang="en-US" altLang="zh-CN" dirty="0" smtClean="0">
                <a:latin typeface="微软雅黑" panose="020B0503020204020204" pitchFamily="34" charset="-122"/>
                <a:ea typeface="微软雅黑" panose="020B0503020204020204" pitchFamily="34" charset="-122"/>
              </a:rPr>
              <a:t>      01-2021-DQ11-1.0001_002.JPG</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01-2021-DQ11-1.0001_003.JPG</a:t>
            </a:r>
          </a:p>
          <a:p>
            <a:pPr>
              <a:lnSpc>
                <a:spcPct val="150000"/>
              </a:lnSpc>
            </a:pPr>
            <a:endParaRPr lang="en-US" altLang="zh-CN" dirty="0">
              <a:latin typeface="微软雅黑" panose="020B0503020204020204" pitchFamily="34" charset="-122"/>
              <a:ea typeface="微软雅黑" panose="020B0503020204020204" pitchFamily="34" charset="-122"/>
            </a:endParaRPr>
          </a:p>
          <a:p>
            <a:pPr lvl="1">
              <a:lnSpc>
                <a:spcPct val="150000"/>
              </a:lnSpc>
            </a:pPr>
            <a:r>
              <a:rPr lang="zh-CN" altLang="en-US" dirty="0" smtClean="0">
                <a:solidFill>
                  <a:srgbClr val="FF0000"/>
                </a:solidFill>
                <a:latin typeface="微软雅黑" panose="020B0503020204020204" pitchFamily="34" charset="-122"/>
                <a:ea typeface="微软雅黑" panose="020B0503020204020204" pitchFamily="34" charset="-122"/>
              </a:rPr>
              <a:t>注：在执行批量挂接时候，文件命名都是以档号按照上述规则来命名。其他的字段和命名方式系统没有办法记性匹配。</a:t>
            </a:r>
            <a:endParaRPr lang="en-US" altLang="zh-CN" dirty="0" smtClean="0">
              <a:solidFill>
                <a:srgbClr val="FF0000"/>
              </a:solidFill>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430607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电子文件挂接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sp>
        <p:nvSpPr>
          <p:cNvPr id="3" name="TextBox 2"/>
          <p:cNvSpPr txBox="1"/>
          <p:nvPr/>
        </p:nvSpPr>
        <p:spPr>
          <a:xfrm>
            <a:off x="1360570" y="1609445"/>
            <a:ext cx="2837328" cy="1754326"/>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    在数据收集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批量挂接功能，该功能主要是使用角色主要兼职档案管理和档案管理员。</a:t>
            </a:r>
            <a:endParaRPr lang="zh-CN" altLang="en-US" dirty="0">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74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2271" y="995157"/>
            <a:ext cx="3151654" cy="537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7581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批量挂接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843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835" y="1192027"/>
            <a:ext cx="11277600" cy="5159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394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01291"/>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批量挂接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94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185" y="1162890"/>
            <a:ext cx="10478098" cy="553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199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批量挂接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sp>
        <p:nvSpPr>
          <p:cNvPr id="2" name="TextBox 1"/>
          <p:cNvSpPr txBox="1"/>
          <p:nvPr/>
        </p:nvSpPr>
        <p:spPr>
          <a:xfrm>
            <a:off x="8720193" y="2208401"/>
            <a:ext cx="1763415" cy="133882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所有挂接文件上传成功后</a:t>
            </a:r>
            <a:r>
              <a:rPr lang="zh-CN" altLang="en-US" dirty="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点击挂接按钮。</a:t>
            </a:r>
            <a:endParaRPr lang="zh-CN" altLang="en-US" dirty="0">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3868" y="1295400"/>
            <a:ext cx="687705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597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49695" t="2872" r="3167" b="1634"/>
          <a:stretch>
            <a:fillRect/>
          </a:stretch>
        </p:blipFill>
        <p:spPr>
          <a:xfrm>
            <a:off x="1120877" y="0"/>
            <a:ext cx="3805084" cy="5781368"/>
          </a:xfrm>
          <a:custGeom>
            <a:avLst/>
            <a:gdLst>
              <a:gd name="connsiteX0" fmla="*/ 0 w 3805084"/>
              <a:gd name="connsiteY0" fmla="*/ 0 h 5781368"/>
              <a:gd name="connsiteX1" fmla="*/ 3805084 w 3805084"/>
              <a:gd name="connsiteY1" fmla="*/ 0 h 5781368"/>
              <a:gd name="connsiteX2" fmla="*/ 3805084 w 3805084"/>
              <a:gd name="connsiteY2" fmla="*/ 5781368 h 5781368"/>
              <a:gd name="connsiteX3" fmla="*/ 0 w 3805084"/>
              <a:gd name="connsiteY3" fmla="*/ 5781368 h 5781368"/>
            </a:gdLst>
            <a:ahLst/>
            <a:cxnLst>
              <a:cxn ang="0">
                <a:pos x="connsiteX0" y="connsiteY0"/>
              </a:cxn>
              <a:cxn ang="0">
                <a:pos x="connsiteX1" y="connsiteY1"/>
              </a:cxn>
              <a:cxn ang="0">
                <a:pos x="connsiteX2" y="connsiteY2"/>
              </a:cxn>
              <a:cxn ang="0">
                <a:pos x="connsiteX3" y="connsiteY3"/>
              </a:cxn>
            </a:cxnLst>
            <a:rect l="l" t="t" r="r" b="b"/>
            <a:pathLst>
              <a:path w="3805084" h="5781368">
                <a:moveTo>
                  <a:pt x="0" y="0"/>
                </a:moveTo>
                <a:lnTo>
                  <a:pt x="3805084" y="0"/>
                </a:lnTo>
                <a:lnTo>
                  <a:pt x="3805084" y="5781368"/>
                </a:lnTo>
                <a:lnTo>
                  <a:pt x="0" y="5781368"/>
                </a:lnTo>
                <a:close/>
              </a:path>
            </a:pathLst>
          </a:custGeom>
        </p:spPr>
      </p:pic>
      <p:sp>
        <p:nvSpPr>
          <p:cNvPr id="11" name="矩形 10"/>
          <p:cNvSpPr/>
          <p:nvPr/>
        </p:nvSpPr>
        <p:spPr>
          <a:xfrm>
            <a:off x="3716593" y="4976376"/>
            <a:ext cx="1887794" cy="1881624"/>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12" name="矩形 11"/>
          <p:cNvSpPr/>
          <p:nvPr/>
        </p:nvSpPr>
        <p:spPr>
          <a:xfrm>
            <a:off x="6135329" y="5184673"/>
            <a:ext cx="6056671" cy="442451"/>
          </a:xfrm>
          <a:prstGeom prst="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grpSp>
        <p:nvGrpSpPr>
          <p:cNvPr id="16" name="组合 15"/>
          <p:cNvGrpSpPr/>
          <p:nvPr/>
        </p:nvGrpSpPr>
        <p:grpSpPr>
          <a:xfrm>
            <a:off x="6135329" y="1737225"/>
            <a:ext cx="4935794" cy="2191059"/>
            <a:chOff x="563338" y="2492659"/>
            <a:chExt cx="4935794" cy="2191059"/>
          </a:xfrm>
        </p:grpSpPr>
        <p:sp>
          <p:nvSpPr>
            <p:cNvPr id="19"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a:solidFill>
                    <a:srgbClr val="F9F9F9">
                      <a:lumMod val="25000"/>
                    </a:srgbClr>
                  </a:solidFill>
                  <a:latin typeface=""/>
                  <a:ea typeface="微软雅黑" panose="020B0503020204020204" pitchFamily="34" charset="-122"/>
                  <a:cs typeface="+mn-ea"/>
                  <a:sym typeface=""/>
                </a:rPr>
                <a:t>01</a:t>
              </a:r>
            </a:p>
          </p:txBody>
        </p:sp>
        <p:sp>
          <p:nvSpPr>
            <p:cNvPr id="20" name="Textfeld 29"/>
            <p:cNvSpPr txBox="1"/>
            <p:nvPr/>
          </p:nvSpPr>
          <p:spPr>
            <a:xfrm>
              <a:off x="1585173" y="3237168"/>
              <a:ext cx="3913959" cy="1446550"/>
            </a:xfrm>
            <a:prstGeom prst="rect">
              <a:avLst/>
            </a:prstGeom>
            <a:noFill/>
          </p:spPr>
          <p:txBody>
            <a:bodyPr wrap="square" rtlCol="0">
              <a:spAutoFit/>
            </a:bodyPr>
            <a:lstStyle/>
            <a:p>
              <a:pPr defTabSz="228600"/>
              <a:endParaRPr lang="de-DE" sz="4400" b="1" dirty="0">
                <a:solidFill>
                  <a:srgbClr val="F9F9F9">
                    <a:lumMod val="25000"/>
                  </a:srgbClr>
                </a:solidFill>
                <a:latin typeface=""/>
                <a:ea typeface="微软雅黑" panose="020B0503020204020204" pitchFamily="34" charset="-122"/>
                <a:cs typeface="+mn-ea"/>
                <a:sym typeface=""/>
              </a:endParaRPr>
            </a:p>
            <a:p>
              <a:pPr defTabSz="228600"/>
              <a:r>
                <a:rPr lang="zh-CN" altLang="en-US" sz="4400" b="1" dirty="0" smtClean="0">
                  <a:solidFill>
                    <a:srgbClr val="F9F9F9">
                      <a:lumMod val="25000"/>
                    </a:srgbClr>
                  </a:solidFill>
                  <a:latin typeface=""/>
                  <a:ea typeface="微软雅黑" panose="020B0503020204020204" pitchFamily="34" charset="-122"/>
                  <a:cs typeface="+mn-ea"/>
                  <a:sym typeface=""/>
                </a:rPr>
                <a:t>档案系统登录</a:t>
              </a:r>
              <a:endParaRPr lang="de-DE" sz="4400" b="1" dirty="0">
                <a:solidFill>
                  <a:srgbClr val="F9F9F9">
                    <a:lumMod val="25000"/>
                  </a:srgbClr>
                </a:solidFill>
                <a:latin typeface=""/>
                <a:ea typeface="微软雅黑" panose="020B0503020204020204" pitchFamily="34" charset="-122"/>
                <a:cs typeface="+mn-ea"/>
                <a:sym typeface=""/>
              </a:endParaRPr>
            </a:p>
          </p:txBody>
        </p:sp>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653323278"/>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批量挂</a:t>
              </a:r>
              <a:r>
                <a:rPr lang="zh-CN" altLang="en-US" sz="2963" b="1" dirty="0" smtClean="0">
                  <a:latin typeface=""/>
                  <a:ea typeface="微软雅黑" panose="020B0503020204020204" pitchFamily="34" charset="-122"/>
                  <a:cs typeface="微软雅黑" panose="020B0503020204020204" pitchFamily="18" charset="-122"/>
                  <a:sym typeface=""/>
                </a:rPr>
                <a:t>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81" y="995157"/>
            <a:ext cx="7615520" cy="391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623609" y="2224787"/>
            <a:ext cx="1763415" cy="2169825"/>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挂接时候回限时任务状态。</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挂接完成后可以查看挂接日志。</a:t>
            </a:r>
            <a:endParaRPr lang="zh-CN" altLang="en-US" dirty="0">
              <a:latin typeface="微软雅黑" panose="020B0503020204020204" pitchFamily="34" charset="-122"/>
              <a:ea typeface="微软雅黑" panose="020B0503020204020204" pitchFamily="34" charset="-122"/>
            </a:endParaRPr>
          </a:p>
        </p:txBody>
      </p:sp>
      <p:pic>
        <p:nvPicPr>
          <p:cNvPr id="2150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080" y="5100078"/>
            <a:ext cx="89725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07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a:latin typeface=""/>
                  <a:ea typeface="微软雅黑" panose="020B0503020204020204" pitchFamily="34" charset="-122"/>
                  <a:cs typeface="微软雅黑" panose="020B0503020204020204" pitchFamily="18" charset="-122"/>
                  <a:sym typeface=""/>
                </a:rPr>
                <a:t>批量</a:t>
              </a:r>
              <a:r>
                <a:rPr lang="zh-CN" altLang="en-US" sz="2963" b="1" smtClean="0">
                  <a:latin typeface=""/>
                  <a:ea typeface="微软雅黑" panose="020B0503020204020204" pitchFamily="34" charset="-122"/>
                  <a:cs typeface="微软雅黑" panose="020B0503020204020204" pitchFamily="18" charset="-122"/>
                  <a:sym typeface=""/>
                </a:rPr>
                <a:t>挂</a:t>
              </a:r>
              <a:r>
                <a:rPr lang="zh-CN" altLang="en-US" sz="2963" b="1" dirty="0" smtClean="0">
                  <a:latin typeface=""/>
                  <a:ea typeface="微软雅黑" panose="020B0503020204020204" pitchFamily="34" charset="-122"/>
                  <a:cs typeface="微软雅黑" panose="020B0503020204020204" pitchFamily="18" charset="-122"/>
                  <a:sym typeface=""/>
                </a:rPr>
                <a:t>接</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2253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820" y="1118347"/>
            <a:ext cx="9948343" cy="51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481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33479"/>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技巧</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
        <p:nvSpPr>
          <p:cNvPr id="9" name="TextBox 1"/>
          <p:cNvSpPr txBox="1"/>
          <p:nvPr/>
        </p:nvSpPr>
        <p:spPr>
          <a:xfrm>
            <a:off x="1489732" y="1572303"/>
            <a:ext cx="8993876" cy="3831818"/>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使用技巧：</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案卷题名的命名方式普遍采用：上海工程技术大学关于。。。。。。</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对于档案立卷的命名规则请参考</a:t>
            </a:r>
            <a:r>
              <a:rPr lang="en-US" altLang="zh-CN" b="1" dirty="0"/>
              <a:t>《</a:t>
            </a:r>
            <a:r>
              <a:rPr lang="zh-CN" altLang="en-US" b="1" dirty="0"/>
              <a:t>上海工程技术大学综合档案立卷工作的内容和方法</a:t>
            </a:r>
            <a:r>
              <a:rPr lang="en-US" altLang="zh-CN" b="1" dirty="0" smtClean="0"/>
              <a:t>》</a:t>
            </a:r>
          </a:p>
          <a:p>
            <a:pPr>
              <a:lnSpc>
                <a:spcPct val="150000"/>
              </a:lnSpc>
            </a:pP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对于文件级目录少的档案建议采取直接录入方式。</a:t>
            </a:r>
            <a:endParaRPr lang="en-US" altLang="zh-CN" b="1" dirty="0" smtClean="0">
              <a:latin typeface="微软雅黑" panose="020B0503020204020204" pitchFamily="34" charset="-122"/>
              <a:ea typeface="微软雅黑" panose="020B0503020204020204" pitchFamily="34" charset="-122"/>
            </a:endParaRPr>
          </a:p>
          <a:p>
            <a:pPr>
              <a:lnSpc>
                <a:spcPct val="150000"/>
              </a:lnSpc>
            </a:pP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4.</a:t>
            </a:r>
            <a:r>
              <a:rPr lang="zh-CN" altLang="en-US" b="1" dirty="0" smtClean="0">
                <a:latin typeface="微软雅黑" panose="020B0503020204020204" pitchFamily="34" charset="-122"/>
                <a:ea typeface="微软雅黑" panose="020B0503020204020204" pitchFamily="34" charset="-122"/>
              </a:rPr>
              <a:t>对于文件级目录多，而且有很多附件需要上传的档案（例如成绩大卡）建议采用</a:t>
            </a:r>
            <a:r>
              <a:rPr lang="en-US" altLang="zh-CN" b="1" dirty="0" smtClean="0">
                <a:latin typeface="微软雅黑" panose="020B0503020204020204" pitchFamily="34" charset="-122"/>
                <a:ea typeface="微软雅黑" panose="020B0503020204020204" pitchFamily="34" charset="-122"/>
              </a:rPr>
              <a:t>EXCEL</a:t>
            </a:r>
            <a:r>
              <a:rPr lang="zh-CN" altLang="en-US" b="1" dirty="0" smtClean="0">
                <a:latin typeface="微软雅黑" panose="020B0503020204020204" pitchFamily="34" charset="-122"/>
                <a:ea typeface="微软雅黑" panose="020B0503020204020204" pitchFamily="34" charset="-122"/>
              </a:rPr>
              <a:t>导入案卷和目录数据，并批量挂接的方式。</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9357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01291"/>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报表打印</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9" name="图片 8"/>
          <p:cNvPicPr>
            <a:picLocks noChangeAspect="1"/>
          </p:cNvPicPr>
          <p:nvPr/>
        </p:nvPicPr>
        <p:blipFill>
          <a:blip r:embed="rId6"/>
          <a:stretch>
            <a:fillRect/>
          </a:stretch>
        </p:blipFill>
        <p:spPr>
          <a:xfrm>
            <a:off x="479609" y="1105513"/>
            <a:ext cx="11354658" cy="5411945"/>
          </a:xfrm>
          <a:prstGeom prst="rect">
            <a:avLst/>
          </a:prstGeom>
        </p:spPr>
      </p:pic>
    </p:spTree>
    <p:extLst>
      <p:ext uri="{BB962C8B-B14F-4D97-AF65-F5344CB8AC3E}">
        <p14:creationId xmlns:p14="http://schemas.microsoft.com/office/powerpoint/2010/main" val="215940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01291"/>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报表打印</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202" y="1232625"/>
            <a:ext cx="10936817" cy="514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605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912662" cy="627942"/>
            <a:chOff x="479609" y="367215"/>
            <a:chExt cx="4912662"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4031701" cy="501291"/>
            </a:xfrm>
            <a:prstGeom prst="rect">
              <a:avLst/>
            </a:prstGeom>
            <a:noFill/>
          </p:spPr>
          <p:txBody>
            <a:bodyPr wrap="squar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档案著录</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报表打印</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6969" y="1169458"/>
            <a:ext cx="6199654" cy="536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6738" y="1169458"/>
            <a:ext cx="3185487" cy="646331"/>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报表可以打印、预览、另存。</a:t>
            </a:r>
            <a:endParaRPr lang="en-US" altLang="zh-CN" b="1"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2327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49695" t="2872" r="3167" b="1634"/>
          <a:stretch>
            <a:fillRect/>
          </a:stretch>
        </p:blipFill>
        <p:spPr>
          <a:xfrm>
            <a:off x="1120877" y="0"/>
            <a:ext cx="3805084" cy="5781368"/>
          </a:xfrm>
          <a:custGeom>
            <a:avLst/>
            <a:gdLst>
              <a:gd name="connsiteX0" fmla="*/ 0 w 3805084"/>
              <a:gd name="connsiteY0" fmla="*/ 0 h 5781368"/>
              <a:gd name="connsiteX1" fmla="*/ 3805084 w 3805084"/>
              <a:gd name="connsiteY1" fmla="*/ 0 h 5781368"/>
              <a:gd name="connsiteX2" fmla="*/ 3805084 w 3805084"/>
              <a:gd name="connsiteY2" fmla="*/ 5781368 h 5781368"/>
              <a:gd name="connsiteX3" fmla="*/ 0 w 3805084"/>
              <a:gd name="connsiteY3" fmla="*/ 5781368 h 5781368"/>
            </a:gdLst>
            <a:ahLst/>
            <a:cxnLst>
              <a:cxn ang="0">
                <a:pos x="connsiteX0" y="connsiteY0"/>
              </a:cxn>
              <a:cxn ang="0">
                <a:pos x="connsiteX1" y="connsiteY1"/>
              </a:cxn>
              <a:cxn ang="0">
                <a:pos x="connsiteX2" y="connsiteY2"/>
              </a:cxn>
              <a:cxn ang="0">
                <a:pos x="connsiteX3" y="connsiteY3"/>
              </a:cxn>
            </a:cxnLst>
            <a:rect l="l" t="t" r="r" b="b"/>
            <a:pathLst>
              <a:path w="3805084" h="5781368">
                <a:moveTo>
                  <a:pt x="0" y="0"/>
                </a:moveTo>
                <a:lnTo>
                  <a:pt x="3805084" y="0"/>
                </a:lnTo>
                <a:lnTo>
                  <a:pt x="3805084" y="5781368"/>
                </a:lnTo>
                <a:lnTo>
                  <a:pt x="0" y="5781368"/>
                </a:lnTo>
                <a:close/>
              </a:path>
            </a:pathLst>
          </a:custGeom>
        </p:spPr>
      </p:pic>
      <p:sp>
        <p:nvSpPr>
          <p:cNvPr id="11" name="矩形 10"/>
          <p:cNvSpPr/>
          <p:nvPr/>
        </p:nvSpPr>
        <p:spPr>
          <a:xfrm>
            <a:off x="3716593" y="4976376"/>
            <a:ext cx="1887794" cy="1881624"/>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12" name="矩形 11"/>
          <p:cNvSpPr/>
          <p:nvPr/>
        </p:nvSpPr>
        <p:spPr>
          <a:xfrm>
            <a:off x="6135329" y="5184673"/>
            <a:ext cx="6056671" cy="442451"/>
          </a:xfrm>
          <a:prstGeom prst="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grpSp>
        <p:nvGrpSpPr>
          <p:cNvPr id="16" name="组合 15"/>
          <p:cNvGrpSpPr/>
          <p:nvPr/>
        </p:nvGrpSpPr>
        <p:grpSpPr>
          <a:xfrm>
            <a:off x="6135329" y="1737225"/>
            <a:ext cx="5927051" cy="2258310"/>
            <a:chOff x="563338" y="2492659"/>
            <a:chExt cx="5927051" cy="2258310"/>
          </a:xfrm>
        </p:grpSpPr>
        <p:sp>
          <p:nvSpPr>
            <p:cNvPr id="19"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a:solidFill>
                    <a:srgbClr val="F9F9F9">
                      <a:lumMod val="25000"/>
                    </a:srgbClr>
                  </a:solidFill>
                  <a:latin typeface=""/>
                  <a:ea typeface="微软雅黑" panose="020B0503020204020204" pitchFamily="34" charset="-122"/>
                  <a:cs typeface="+mn-ea"/>
                  <a:sym typeface=""/>
                </a:rPr>
                <a:t>03</a:t>
              </a:r>
            </a:p>
          </p:txBody>
        </p:sp>
        <p:sp>
          <p:nvSpPr>
            <p:cNvPr id="20" name="Textfeld 29"/>
            <p:cNvSpPr txBox="1"/>
            <p:nvPr/>
          </p:nvSpPr>
          <p:spPr>
            <a:xfrm>
              <a:off x="1396011" y="3304419"/>
              <a:ext cx="5094378" cy="1446550"/>
            </a:xfrm>
            <a:prstGeom prst="rect">
              <a:avLst/>
            </a:prstGeom>
            <a:noFill/>
          </p:spPr>
          <p:txBody>
            <a:bodyPr wrap="square" rtlCol="0">
              <a:spAutoFit/>
            </a:bodyPr>
            <a:lstStyle/>
            <a:p>
              <a:pPr defTabSz="228600"/>
              <a:endParaRPr lang="de-DE" sz="4400" b="1" dirty="0">
                <a:solidFill>
                  <a:srgbClr val="F9F9F9">
                    <a:lumMod val="25000"/>
                  </a:srgbClr>
                </a:solidFill>
                <a:latin typeface=""/>
                <a:ea typeface="微软雅黑" panose="020B0503020204020204" pitchFamily="34" charset="-122"/>
                <a:cs typeface="+mn-ea"/>
                <a:sym typeface=""/>
              </a:endParaRPr>
            </a:p>
            <a:p>
              <a:pPr defTabSz="228600"/>
              <a:r>
                <a:rPr lang="zh-CN" altLang="en-US" sz="4400" b="1" dirty="0" smtClean="0">
                  <a:solidFill>
                    <a:srgbClr val="F9F9F9">
                      <a:lumMod val="25000"/>
                    </a:srgbClr>
                  </a:solidFill>
                  <a:latin typeface=""/>
                  <a:ea typeface="微软雅黑" panose="020B0503020204020204" pitchFamily="34" charset="-122"/>
                  <a:cs typeface="+mn-ea"/>
                  <a:sym typeface=""/>
                </a:rPr>
                <a:t>档案移交</a:t>
              </a:r>
              <a:endParaRPr lang="zh-CN" altLang="en-US" sz="4400" b="1" dirty="0">
                <a:solidFill>
                  <a:srgbClr val="F9F9F9">
                    <a:lumMod val="25000"/>
                  </a:srgbClr>
                </a:solidFill>
                <a:latin typeface=""/>
                <a:ea typeface="微软雅黑" panose="020B0503020204020204" pitchFamily="34" charset="-122"/>
                <a:cs typeface="+mn-ea"/>
                <a:sym typeface=""/>
              </a:endParaRPr>
            </a:p>
          </p:txBody>
        </p:sp>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4274428141"/>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3420038" cy="627942"/>
            <a:chOff x="479609" y="367215"/>
            <a:chExt cx="3420038"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2539077" cy="501291"/>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a:t>
              </a:r>
              <a:r>
                <a:rPr lang="zh-CN" altLang="en-US" sz="2963" b="1" dirty="0">
                  <a:latin typeface=""/>
                  <a:ea typeface="微软雅黑" panose="020B0503020204020204" pitchFamily="34" charset="-122"/>
                  <a:cs typeface="微软雅黑" panose="020B0503020204020204" pitchFamily="18" charset="-122"/>
                  <a:sym typeface=""/>
                </a:rPr>
                <a:t>移交</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2"/>
            <a:stretch>
              <a:fillRect/>
            </a:stretch>
          </p:blipFill>
          <p:spPr>
            <a:xfrm>
              <a:off x="479609" y="367215"/>
              <a:ext cx="774259" cy="627942"/>
            </a:xfrm>
            <a:prstGeom prst="rect">
              <a:avLst/>
            </a:prstGeom>
          </p:spPr>
        </p:pic>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900" y="1861577"/>
            <a:ext cx="88106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3437248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6606991" cy="627942"/>
            <a:chOff x="479609" y="367215"/>
            <a:chExt cx="6606991"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5726030" cy="533479"/>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档案移交</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提交档案管理员审核</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2"/>
            <a:stretch>
              <a:fillRect/>
            </a:stretch>
          </p:blipFill>
          <p:spPr>
            <a:xfrm>
              <a:off x="479609" y="367215"/>
              <a:ext cx="774259" cy="627942"/>
            </a:xfrm>
            <a:prstGeom prst="rect">
              <a:avLst/>
            </a:prstGeom>
          </p:spPr>
        </p:pic>
      </p:gr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75" y="1202975"/>
            <a:ext cx="11347560" cy="507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042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49695" t="2872" r="3167" b="1634"/>
          <a:stretch>
            <a:fillRect/>
          </a:stretch>
        </p:blipFill>
        <p:spPr>
          <a:xfrm>
            <a:off x="1120877" y="0"/>
            <a:ext cx="3805084" cy="5781368"/>
          </a:xfrm>
          <a:custGeom>
            <a:avLst/>
            <a:gdLst>
              <a:gd name="connsiteX0" fmla="*/ 0 w 3805084"/>
              <a:gd name="connsiteY0" fmla="*/ 0 h 5781368"/>
              <a:gd name="connsiteX1" fmla="*/ 3805084 w 3805084"/>
              <a:gd name="connsiteY1" fmla="*/ 0 h 5781368"/>
              <a:gd name="connsiteX2" fmla="*/ 3805084 w 3805084"/>
              <a:gd name="connsiteY2" fmla="*/ 5781368 h 5781368"/>
              <a:gd name="connsiteX3" fmla="*/ 0 w 3805084"/>
              <a:gd name="connsiteY3" fmla="*/ 5781368 h 5781368"/>
            </a:gdLst>
            <a:ahLst/>
            <a:cxnLst>
              <a:cxn ang="0">
                <a:pos x="connsiteX0" y="connsiteY0"/>
              </a:cxn>
              <a:cxn ang="0">
                <a:pos x="connsiteX1" y="connsiteY1"/>
              </a:cxn>
              <a:cxn ang="0">
                <a:pos x="connsiteX2" y="connsiteY2"/>
              </a:cxn>
              <a:cxn ang="0">
                <a:pos x="connsiteX3" y="connsiteY3"/>
              </a:cxn>
            </a:cxnLst>
            <a:rect l="l" t="t" r="r" b="b"/>
            <a:pathLst>
              <a:path w="3805084" h="5781368">
                <a:moveTo>
                  <a:pt x="0" y="0"/>
                </a:moveTo>
                <a:lnTo>
                  <a:pt x="3805084" y="0"/>
                </a:lnTo>
                <a:lnTo>
                  <a:pt x="3805084" y="5781368"/>
                </a:lnTo>
                <a:lnTo>
                  <a:pt x="0" y="5781368"/>
                </a:lnTo>
                <a:close/>
              </a:path>
            </a:pathLst>
          </a:custGeom>
        </p:spPr>
      </p:pic>
      <p:sp>
        <p:nvSpPr>
          <p:cNvPr id="11" name="矩形 10"/>
          <p:cNvSpPr/>
          <p:nvPr/>
        </p:nvSpPr>
        <p:spPr>
          <a:xfrm>
            <a:off x="3716593" y="4976376"/>
            <a:ext cx="1887794" cy="1881624"/>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12" name="矩形 11"/>
          <p:cNvSpPr/>
          <p:nvPr/>
        </p:nvSpPr>
        <p:spPr>
          <a:xfrm>
            <a:off x="6135329" y="5184673"/>
            <a:ext cx="6056671" cy="442451"/>
          </a:xfrm>
          <a:prstGeom prst="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grpSp>
        <p:nvGrpSpPr>
          <p:cNvPr id="16" name="组合 15"/>
          <p:cNvGrpSpPr/>
          <p:nvPr/>
        </p:nvGrpSpPr>
        <p:grpSpPr>
          <a:xfrm>
            <a:off x="6135329" y="1737225"/>
            <a:ext cx="6183083" cy="2258310"/>
            <a:chOff x="563338" y="2492659"/>
            <a:chExt cx="6183083" cy="2258310"/>
          </a:xfrm>
        </p:grpSpPr>
        <p:sp>
          <p:nvSpPr>
            <p:cNvPr id="19"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smtClean="0">
                  <a:solidFill>
                    <a:srgbClr val="F9F9F9">
                      <a:lumMod val="25000"/>
                    </a:srgbClr>
                  </a:solidFill>
                  <a:latin typeface=""/>
                  <a:ea typeface="微软雅黑" panose="020B0503020204020204" pitchFamily="34" charset="-122"/>
                  <a:cs typeface="+mn-ea"/>
                  <a:sym typeface=""/>
                </a:rPr>
                <a:t>04</a:t>
              </a:r>
              <a:endParaRPr lang="de-DE" sz="9950" b="1" dirty="0">
                <a:solidFill>
                  <a:srgbClr val="F9F9F9">
                    <a:lumMod val="25000"/>
                  </a:srgbClr>
                </a:solidFill>
                <a:latin typeface=""/>
                <a:ea typeface="微软雅黑" panose="020B0503020204020204" pitchFamily="34" charset="-122"/>
                <a:cs typeface="+mn-ea"/>
                <a:sym typeface=""/>
              </a:endParaRPr>
            </a:p>
          </p:txBody>
        </p:sp>
        <p:sp>
          <p:nvSpPr>
            <p:cNvPr id="20" name="Textfeld 29"/>
            <p:cNvSpPr txBox="1"/>
            <p:nvPr/>
          </p:nvSpPr>
          <p:spPr>
            <a:xfrm>
              <a:off x="1396011" y="3304419"/>
              <a:ext cx="5350410" cy="1446550"/>
            </a:xfrm>
            <a:prstGeom prst="rect">
              <a:avLst/>
            </a:prstGeom>
            <a:noFill/>
          </p:spPr>
          <p:txBody>
            <a:bodyPr wrap="square" rtlCol="0">
              <a:spAutoFit/>
            </a:bodyPr>
            <a:lstStyle/>
            <a:p>
              <a:pPr defTabSz="228600"/>
              <a:endParaRPr lang="de-DE" sz="4400" dirty="0">
                <a:solidFill>
                  <a:srgbClr val="F9F9F9">
                    <a:lumMod val="25000"/>
                  </a:srgbClr>
                </a:solidFill>
                <a:latin typeface=""/>
                <a:ea typeface="微软雅黑" panose="020B0503020204020204" pitchFamily="34" charset="-122"/>
                <a:cs typeface="+mn-ea"/>
                <a:sym typeface=""/>
              </a:endParaRPr>
            </a:p>
            <a:p>
              <a:pPr defTabSz="228600"/>
              <a:r>
                <a:rPr lang="zh-CN" altLang="en-US" sz="4400" b="1" dirty="0" smtClean="0">
                  <a:solidFill>
                    <a:srgbClr val="F9F9F9">
                      <a:lumMod val="25000"/>
                    </a:srgbClr>
                  </a:solidFill>
                  <a:latin typeface=""/>
                  <a:ea typeface="微软雅黑" panose="020B0503020204020204" pitchFamily="34" charset="-122"/>
                  <a:cs typeface="+mn-ea"/>
                  <a:sym typeface=""/>
                </a:rPr>
                <a:t>档案接收及整理</a:t>
              </a:r>
              <a:endParaRPr lang="zh-CN" altLang="en-US" sz="4400" b="1" dirty="0">
                <a:solidFill>
                  <a:srgbClr val="F9F9F9">
                    <a:lumMod val="25000"/>
                  </a:srgbClr>
                </a:solidFill>
                <a:latin typeface=""/>
                <a:ea typeface="微软雅黑" panose="020B0503020204020204" pitchFamily="34" charset="-122"/>
                <a:cs typeface="+mn-ea"/>
                <a:sym typeface=""/>
              </a:endParaRPr>
            </a:p>
          </p:txBody>
        </p:sp>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232558555"/>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364E0D3-95FB-4141-8BF5-BE1993DD9EEC}"/>
              </a:ext>
            </a:extLst>
          </p:cNvPr>
          <p:cNvGrpSpPr/>
          <p:nvPr/>
        </p:nvGrpSpPr>
        <p:grpSpPr>
          <a:xfrm>
            <a:off x="479609" y="367215"/>
            <a:ext cx="3160431" cy="627942"/>
            <a:chOff x="479609" y="367215"/>
            <a:chExt cx="3160431" cy="627942"/>
          </a:xfrm>
        </p:grpSpPr>
        <p:sp>
          <p:nvSpPr>
            <p:cNvPr id="27" name="TextBox 1">
              <a:extLst>
                <a:ext uri="{FF2B5EF4-FFF2-40B4-BE49-F238E27FC236}">
                  <a16:creationId xmlns:a16="http://schemas.microsoft.com/office/drawing/2014/main" id="{1C2D1CF4-D9B1-41F6-850B-4150B6A19EEF}"/>
                </a:ext>
              </a:extLst>
            </p:cNvPr>
            <p:cNvSpPr txBox="1"/>
            <p:nvPr/>
          </p:nvSpPr>
          <p:spPr>
            <a:xfrm>
              <a:off x="1360570" y="448864"/>
              <a:ext cx="2279470" cy="533479"/>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系统单点登录</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8" name="图片 27">
              <a:extLst>
                <a:ext uri="{FF2B5EF4-FFF2-40B4-BE49-F238E27FC236}">
                  <a16:creationId xmlns:a16="http://schemas.microsoft.com/office/drawing/2014/main" id="{8397F045-0743-452F-94FB-2FA7C120113C}"/>
                </a:ext>
              </a:extLst>
            </p:cNvPr>
            <p:cNvPicPr>
              <a:picLocks noChangeAspect="1"/>
            </p:cNvPicPr>
            <p:nvPr/>
          </p:nvPicPr>
          <p:blipFill>
            <a:blip r:embed="rId3"/>
            <a:stretch>
              <a:fillRect/>
            </a:stretch>
          </p:blipFill>
          <p:spPr>
            <a:xfrm>
              <a:off x="479609" y="367215"/>
              <a:ext cx="774259" cy="627942"/>
            </a:xfrm>
            <a:prstGeom prst="rect">
              <a:avLst/>
            </a:prstGeom>
          </p:spPr>
        </p:pic>
      </p:grpSp>
      <p:sp>
        <p:nvSpPr>
          <p:cNvPr id="30" name="矩形 29">
            <a:extLst>
              <a:ext uri="{FF2B5EF4-FFF2-40B4-BE49-F238E27FC236}">
                <a16:creationId xmlns:a16="http://schemas.microsoft.com/office/drawing/2014/main" id="{60726CAD-724B-41B2-8829-2494D5DB9BC9}"/>
              </a:ext>
            </a:extLst>
          </p:cNvPr>
          <p:cNvSpPr>
            <a:spLocks noChangeArrowheads="1"/>
          </p:cNvSpPr>
          <p:nvPr/>
        </p:nvSpPr>
        <p:spPr bwMode="auto">
          <a:xfrm>
            <a:off x="1132440" y="1988990"/>
            <a:ext cx="5277885" cy="418191"/>
          </a:xfrm>
          <a:prstGeom prst="rect">
            <a:avLst/>
          </a:prstGeom>
          <a:noFill/>
          <a:ln w="9525">
            <a:noFill/>
            <a:miter lim="800000"/>
          </a:ln>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p>
        </p:txBody>
      </p:sp>
      <p:pic>
        <p:nvPicPr>
          <p:cNvPr id="13" name="图片 12">
            <a:extLst>
              <a:ext uri="{FF2B5EF4-FFF2-40B4-BE49-F238E27FC236}">
                <a16:creationId xmlns:a16="http://schemas.microsoft.com/office/drawing/2014/main" id="{8D2E3346-1DAE-4678-A0FD-6D5B7CF6A7FC}"/>
              </a:ext>
            </a:extLst>
          </p:cNvPr>
          <p:cNvPicPr>
            <a:picLocks noChangeAspect="1"/>
          </p:cNvPicPr>
          <p:nvPr/>
        </p:nvPicPr>
        <p:blipFill>
          <a:blip r:embed="rId4"/>
          <a:stretch>
            <a:fillRect/>
          </a:stretch>
        </p:blipFill>
        <p:spPr>
          <a:xfrm>
            <a:off x="9652635" y="230188"/>
            <a:ext cx="2133415" cy="542497"/>
          </a:xfrm>
          <a:prstGeom prst="rect">
            <a:avLst/>
          </a:prstGeom>
        </p:spPr>
      </p:pic>
      <p:sp>
        <p:nvSpPr>
          <p:cNvPr id="2" name="TextBox 1"/>
          <p:cNvSpPr txBox="1"/>
          <p:nvPr/>
        </p:nvSpPr>
        <p:spPr>
          <a:xfrm>
            <a:off x="866738" y="968263"/>
            <a:ext cx="9256247" cy="874407"/>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登录档案馆主页，点击“综合档案 档案管理系统”</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输入学校统一认证账号密码才能登录。</a:t>
            </a:r>
            <a:endParaRPr lang="zh-CN" altLang="en-US" b="1" dirty="0">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5" name="图片 4"/>
          <p:cNvPicPr>
            <a:picLocks noChangeAspect="1"/>
          </p:cNvPicPr>
          <p:nvPr/>
        </p:nvPicPr>
        <p:blipFill>
          <a:blip r:embed="rId7"/>
          <a:stretch>
            <a:fillRect/>
          </a:stretch>
        </p:blipFill>
        <p:spPr>
          <a:xfrm>
            <a:off x="1840911" y="1842670"/>
            <a:ext cx="7811723" cy="4836821"/>
          </a:xfrm>
          <a:prstGeom prst="rect">
            <a:avLst/>
          </a:prstGeom>
        </p:spPr>
      </p:pic>
      <p:sp>
        <p:nvSpPr>
          <p:cNvPr id="7" name="圆角矩形 6"/>
          <p:cNvSpPr/>
          <p:nvPr/>
        </p:nvSpPr>
        <p:spPr>
          <a:xfrm>
            <a:off x="6980875" y="5870797"/>
            <a:ext cx="1166884" cy="4913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8145296"/>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5186627" cy="627942"/>
            <a:chOff x="479609" y="367215"/>
            <a:chExt cx="5186627"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4305666" cy="533479"/>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档案接收</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档案管理员接收</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2" name="TextBox 1"/>
          <p:cNvSpPr txBox="1"/>
          <p:nvPr/>
        </p:nvSpPr>
        <p:spPr>
          <a:xfrm>
            <a:off x="1514901" y="1512895"/>
            <a:ext cx="3452883" cy="1338828"/>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档案管理员在档案管理的档案接收模块中接收兼职档案管理员提交需要接收的档案数据。</a:t>
            </a:r>
            <a:endParaRPr lang="zh-CN" altLang="en-US"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6745" y="1302922"/>
            <a:ext cx="1949598" cy="485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p:nvPr/>
        </p:nvSpPr>
        <p:spPr>
          <a:xfrm>
            <a:off x="1253868" y="2972843"/>
            <a:ext cx="3825923" cy="3831818"/>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兼职档案管理员向档案馆移交纸质材料时，要注意：</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1.</a:t>
            </a:r>
            <a:r>
              <a:rPr lang="zh-CN" altLang="en-US" b="1" dirty="0" smtClean="0">
                <a:latin typeface="微软雅黑" panose="020B0503020204020204" pitchFamily="34" charset="-122"/>
                <a:ea typeface="微软雅黑" panose="020B0503020204020204" pitchFamily="34" charset="-122"/>
              </a:rPr>
              <a:t>拆除纸质材料的钉子或者别针。</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纸质材料每卷不超</a:t>
            </a:r>
            <a:r>
              <a:rPr lang="en-US" altLang="zh-CN" b="1" dirty="0" smtClean="0">
                <a:latin typeface="微软雅黑" panose="020B0503020204020204" pitchFamily="34" charset="-122"/>
                <a:ea typeface="微软雅黑" panose="020B0503020204020204" pitchFamily="34" charset="-122"/>
              </a:rPr>
              <a:t>200</a:t>
            </a:r>
            <a:r>
              <a:rPr lang="zh-CN" altLang="en-US" b="1" dirty="0" smtClean="0">
                <a:latin typeface="微软雅黑" panose="020B0503020204020204" pitchFamily="34" charset="-122"/>
                <a:ea typeface="微软雅黑" panose="020B0503020204020204" pitchFamily="34" charset="-122"/>
              </a:rPr>
              <a:t>页正文部分在右下角用页码机打印页码。（不可以手写！）</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en-US" altLang="zh-CN" b="1" dirty="0" smtClean="0">
                <a:latin typeface="微软雅黑" panose="020B0503020204020204" pitchFamily="34" charset="-122"/>
                <a:ea typeface="微软雅黑" panose="020B0503020204020204" pitchFamily="34" charset="-122"/>
              </a:rPr>
              <a:t>3.</a:t>
            </a:r>
            <a:r>
              <a:rPr lang="zh-CN" altLang="en-US" b="1" dirty="0" smtClean="0">
                <a:latin typeface="微软雅黑" panose="020B0503020204020204" pitchFamily="34" charset="-122"/>
                <a:ea typeface="微软雅黑" panose="020B0503020204020204" pitchFamily="34" charset="-122"/>
              </a:rPr>
              <a:t>打印好卷内目录，备考表（，立卷人签字，部门领导意见栏需要领导签字）</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68307703"/>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5186627" cy="627942"/>
            <a:chOff x="479609" y="367215"/>
            <a:chExt cx="5186627"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4305666" cy="501291"/>
            </a:xfrm>
            <a:prstGeom prst="rect">
              <a:avLst/>
            </a:prstGeom>
            <a:noFill/>
          </p:spPr>
          <p:txBody>
            <a:bodyPr wrap="non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档案接收</a:t>
              </a:r>
              <a:r>
                <a:rPr lang="en-US" altLang="zh-CN" sz="2963" b="1" dirty="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档案管理员接收</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61" y="1199028"/>
            <a:ext cx="113442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876573"/>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5186627" cy="627942"/>
            <a:chOff x="479609" y="367215"/>
            <a:chExt cx="5186627"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4305666" cy="533479"/>
            </a:xfrm>
            <a:prstGeom prst="rect">
              <a:avLst/>
            </a:prstGeom>
            <a:noFill/>
          </p:spPr>
          <p:txBody>
            <a:bodyPr wrap="non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档案接收</a:t>
              </a:r>
              <a:r>
                <a:rPr lang="en-US" altLang="zh-CN" sz="2963" b="1" dirty="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档案</a:t>
              </a:r>
              <a:r>
                <a:rPr lang="zh-CN" altLang="en-US" sz="2963" b="1" dirty="0" smtClean="0">
                  <a:latin typeface=""/>
                  <a:ea typeface="微软雅黑" panose="020B0503020204020204" pitchFamily="34" charset="-122"/>
                  <a:cs typeface="微软雅黑" panose="020B0503020204020204" pitchFamily="18" charset="-122"/>
                  <a:sym typeface=""/>
                </a:rPr>
                <a:t>管理员退回</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609" y="1288397"/>
            <a:ext cx="113157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247639"/>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426803" cy="627942"/>
            <a:chOff x="479609" y="367215"/>
            <a:chExt cx="4426803"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545842" cy="533479"/>
            </a:xfrm>
            <a:prstGeom prst="rect">
              <a:avLst/>
            </a:prstGeom>
            <a:noFill/>
          </p:spPr>
          <p:txBody>
            <a:bodyPr wrap="non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档案接收</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退回后处理</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2" name="TextBox 1"/>
          <p:cNvSpPr txBox="1"/>
          <p:nvPr/>
        </p:nvSpPr>
        <p:spPr>
          <a:xfrm>
            <a:off x="657496" y="5755999"/>
            <a:ext cx="10799211" cy="858377"/>
          </a:xfrm>
          <a:prstGeom prst="rect">
            <a:avLst/>
          </a:prstGeom>
          <a:noFill/>
        </p:spPr>
        <p:txBody>
          <a:bodyPr wrap="square" rtlCol="0">
            <a:spAutoFit/>
          </a:bodyPr>
          <a:lstStyle/>
          <a:p>
            <a:pPr>
              <a:lnSpc>
                <a:spcPct val="150000"/>
              </a:lnSpc>
            </a:pPr>
            <a:r>
              <a:rPr lang="zh-CN" altLang="en-US" b="1" dirty="0" smtClean="0"/>
              <a:t>退回后的数据会以蓝色标记，并且状态是已退回，需要兼职档案管理员进行处理。重新整理再次提交或者删除掉。</a:t>
            </a:r>
            <a:endParaRPr lang="zh-CN" altLang="en-US" b="1"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738" y="995157"/>
            <a:ext cx="10003999" cy="459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914998"/>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2400608" cy="627942"/>
            <a:chOff x="479609" y="367215"/>
            <a:chExt cx="2400608"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1519647" cy="501291"/>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档案整理</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2" name="TextBox 1"/>
          <p:cNvSpPr txBox="1"/>
          <p:nvPr/>
        </p:nvSpPr>
        <p:spPr>
          <a:xfrm>
            <a:off x="2429154" y="1667434"/>
            <a:ext cx="2653835" cy="3416320"/>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档案管理中的档案整理模块主要是档案管理员整理各个部门兼职档案管理员移交归档的档案，可以通过编号、打印相关报表等功能，整理完成后归档按钮直接归档入库。</a:t>
            </a:r>
            <a:endParaRPr lang="zh-CN" altLang="en-US"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3662" y="1037263"/>
            <a:ext cx="2687451" cy="5462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194077"/>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49695" t="2872" r="3167" b="1634"/>
          <a:stretch>
            <a:fillRect/>
          </a:stretch>
        </p:blipFill>
        <p:spPr>
          <a:xfrm>
            <a:off x="1120877" y="0"/>
            <a:ext cx="3805084" cy="5781368"/>
          </a:xfrm>
          <a:custGeom>
            <a:avLst/>
            <a:gdLst>
              <a:gd name="connsiteX0" fmla="*/ 0 w 3805084"/>
              <a:gd name="connsiteY0" fmla="*/ 0 h 5781368"/>
              <a:gd name="connsiteX1" fmla="*/ 3805084 w 3805084"/>
              <a:gd name="connsiteY1" fmla="*/ 0 h 5781368"/>
              <a:gd name="connsiteX2" fmla="*/ 3805084 w 3805084"/>
              <a:gd name="connsiteY2" fmla="*/ 5781368 h 5781368"/>
              <a:gd name="connsiteX3" fmla="*/ 0 w 3805084"/>
              <a:gd name="connsiteY3" fmla="*/ 5781368 h 5781368"/>
            </a:gdLst>
            <a:ahLst/>
            <a:cxnLst>
              <a:cxn ang="0">
                <a:pos x="connsiteX0" y="connsiteY0"/>
              </a:cxn>
              <a:cxn ang="0">
                <a:pos x="connsiteX1" y="connsiteY1"/>
              </a:cxn>
              <a:cxn ang="0">
                <a:pos x="connsiteX2" y="connsiteY2"/>
              </a:cxn>
              <a:cxn ang="0">
                <a:pos x="connsiteX3" y="connsiteY3"/>
              </a:cxn>
            </a:cxnLst>
            <a:rect l="l" t="t" r="r" b="b"/>
            <a:pathLst>
              <a:path w="3805084" h="5781368">
                <a:moveTo>
                  <a:pt x="0" y="0"/>
                </a:moveTo>
                <a:lnTo>
                  <a:pt x="3805084" y="0"/>
                </a:lnTo>
                <a:lnTo>
                  <a:pt x="3805084" y="5781368"/>
                </a:lnTo>
                <a:lnTo>
                  <a:pt x="0" y="5781368"/>
                </a:lnTo>
                <a:close/>
              </a:path>
            </a:pathLst>
          </a:custGeom>
        </p:spPr>
      </p:pic>
      <p:sp>
        <p:nvSpPr>
          <p:cNvPr id="11" name="矩形 10"/>
          <p:cNvSpPr/>
          <p:nvPr/>
        </p:nvSpPr>
        <p:spPr>
          <a:xfrm>
            <a:off x="3716593" y="4976376"/>
            <a:ext cx="1887794" cy="1881624"/>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12" name="矩形 11"/>
          <p:cNvSpPr/>
          <p:nvPr/>
        </p:nvSpPr>
        <p:spPr>
          <a:xfrm>
            <a:off x="6135329" y="5184673"/>
            <a:ext cx="6056671" cy="442451"/>
          </a:xfrm>
          <a:prstGeom prst="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grpSp>
        <p:nvGrpSpPr>
          <p:cNvPr id="16" name="组合 15"/>
          <p:cNvGrpSpPr/>
          <p:nvPr/>
        </p:nvGrpSpPr>
        <p:grpSpPr>
          <a:xfrm>
            <a:off x="6135329" y="1737225"/>
            <a:ext cx="6183083" cy="2258310"/>
            <a:chOff x="563338" y="2492659"/>
            <a:chExt cx="6183083" cy="2258310"/>
          </a:xfrm>
        </p:grpSpPr>
        <p:sp>
          <p:nvSpPr>
            <p:cNvPr id="19"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smtClean="0">
                  <a:solidFill>
                    <a:srgbClr val="F9F9F9">
                      <a:lumMod val="25000"/>
                    </a:srgbClr>
                  </a:solidFill>
                  <a:latin typeface=""/>
                  <a:ea typeface="微软雅黑" panose="020B0503020204020204" pitchFamily="34" charset="-122"/>
                  <a:cs typeface="+mn-ea"/>
                  <a:sym typeface=""/>
                </a:rPr>
                <a:t>05</a:t>
              </a:r>
              <a:endParaRPr lang="de-DE" sz="9950" b="1" dirty="0">
                <a:solidFill>
                  <a:srgbClr val="F9F9F9">
                    <a:lumMod val="25000"/>
                  </a:srgbClr>
                </a:solidFill>
                <a:latin typeface=""/>
                <a:ea typeface="微软雅黑" panose="020B0503020204020204" pitchFamily="34" charset="-122"/>
                <a:cs typeface="+mn-ea"/>
                <a:sym typeface=""/>
              </a:endParaRPr>
            </a:p>
          </p:txBody>
        </p:sp>
        <p:sp>
          <p:nvSpPr>
            <p:cNvPr id="20" name="Textfeld 29"/>
            <p:cNvSpPr txBox="1"/>
            <p:nvPr/>
          </p:nvSpPr>
          <p:spPr>
            <a:xfrm>
              <a:off x="1396011" y="3304419"/>
              <a:ext cx="5350410" cy="1446550"/>
            </a:xfrm>
            <a:prstGeom prst="rect">
              <a:avLst/>
            </a:prstGeom>
            <a:noFill/>
          </p:spPr>
          <p:txBody>
            <a:bodyPr wrap="square" rtlCol="0">
              <a:spAutoFit/>
            </a:bodyPr>
            <a:lstStyle/>
            <a:p>
              <a:pPr defTabSz="228600"/>
              <a:endParaRPr lang="de-DE" sz="4400" dirty="0">
                <a:solidFill>
                  <a:srgbClr val="F9F9F9">
                    <a:lumMod val="25000"/>
                  </a:srgbClr>
                </a:solidFill>
                <a:latin typeface=""/>
                <a:ea typeface="微软雅黑" panose="020B0503020204020204" pitchFamily="34" charset="-122"/>
                <a:cs typeface="+mn-ea"/>
                <a:sym typeface=""/>
              </a:endParaRPr>
            </a:p>
            <a:p>
              <a:pPr defTabSz="228600"/>
              <a:r>
                <a:rPr lang="zh-CN" altLang="en-US" sz="4400" b="1" dirty="0" smtClean="0">
                  <a:solidFill>
                    <a:srgbClr val="F9F9F9">
                      <a:lumMod val="25000"/>
                    </a:srgbClr>
                  </a:solidFill>
                  <a:latin typeface=""/>
                  <a:ea typeface="微软雅黑" panose="020B0503020204020204" pitchFamily="34" charset="-122"/>
                  <a:cs typeface="+mn-ea"/>
                  <a:sym typeface=""/>
                </a:rPr>
                <a:t>档案利用</a:t>
              </a:r>
              <a:endParaRPr lang="zh-CN" altLang="en-US" sz="4400" b="1" dirty="0">
                <a:solidFill>
                  <a:srgbClr val="F9F9F9">
                    <a:lumMod val="25000"/>
                  </a:srgbClr>
                </a:solidFill>
                <a:latin typeface=""/>
                <a:ea typeface="微软雅黑" panose="020B0503020204020204" pitchFamily="34" charset="-122"/>
                <a:cs typeface="+mn-ea"/>
                <a:sym typeface=""/>
              </a:endParaRPr>
            </a:p>
          </p:txBody>
        </p:sp>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1090225232"/>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2400608" cy="627942"/>
            <a:chOff x="479609" y="367215"/>
            <a:chExt cx="2400608"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1519647" cy="501291"/>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档案利用</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2" name="TextBox 1"/>
          <p:cNvSpPr txBox="1"/>
          <p:nvPr/>
        </p:nvSpPr>
        <p:spPr>
          <a:xfrm>
            <a:off x="1801905" y="1398494"/>
            <a:ext cx="2622177" cy="3000821"/>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       档案系统所有角色、用户都可以使用档案利用功能，在此功能中涉及到档案借阅的相关功能。档管理员在此功能中进行档案借阅待查和审批功能。</a:t>
            </a:r>
            <a:endParaRPr lang="zh-CN" altLang="en-US"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9909" y="1398494"/>
            <a:ext cx="3221204" cy="419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893877"/>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046892" cy="627942"/>
            <a:chOff x="479609" y="367215"/>
            <a:chExt cx="4046892"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165931" cy="501291"/>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档案利用</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综合检索</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3" name="TextBox 2"/>
          <p:cNvSpPr txBox="1"/>
          <p:nvPr/>
        </p:nvSpPr>
        <p:spPr>
          <a:xfrm>
            <a:off x="866739" y="941295"/>
            <a:ext cx="10633376" cy="858377"/>
          </a:xfrm>
          <a:prstGeom prst="rect">
            <a:avLst/>
          </a:prstGeom>
          <a:noFill/>
        </p:spPr>
        <p:txBody>
          <a:bodyPr wrap="square" rtlCol="0">
            <a:spAutoFit/>
          </a:bodyPr>
          <a:lstStyle/>
          <a:p>
            <a:pPr>
              <a:lnSpc>
                <a:spcPct val="150000"/>
              </a:lnSpc>
            </a:pPr>
            <a:r>
              <a:rPr lang="zh-CN" altLang="en-US" b="1" dirty="0" smtClean="0"/>
              <a:t>     综合检索可以进行跨库和跨全宗检索，在检索全可以选择具体的层级和档案类型，可以根据实际情况设置的检索范围。</a:t>
            </a:r>
            <a:endParaRPr lang="zh-CN" altLang="en-US" b="1"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570" y="1799672"/>
            <a:ext cx="9752561" cy="477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159662"/>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046892" cy="627942"/>
            <a:chOff x="479609" y="367215"/>
            <a:chExt cx="4046892"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165931" cy="533479"/>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档案利用</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基本检索</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2" name="TextBox 1"/>
          <p:cNvSpPr txBox="1"/>
          <p:nvPr/>
        </p:nvSpPr>
        <p:spPr>
          <a:xfrm>
            <a:off x="1317813" y="1183341"/>
            <a:ext cx="10341293"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基本检索是知道要利用的数据在哪个分类下使用，可以转换案卷和卷内文件，输入关键字进行查询。</a:t>
            </a:r>
            <a:endParaRPr lang="zh-CN" altLang="en-US"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536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1855" y="1798314"/>
            <a:ext cx="9164768" cy="445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622813"/>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046892" cy="627942"/>
            <a:chOff x="479609" y="367215"/>
            <a:chExt cx="4046892"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165931" cy="501291"/>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档案利用</a:t>
              </a:r>
              <a:r>
                <a:rPr lang="en-US" altLang="zh-CN" sz="2963" b="1" dirty="0" smtClean="0">
                  <a:latin typeface=""/>
                  <a:ea typeface="微软雅黑" panose="020B0503020204020204" pitchFamily="34" charset="-122"/>
                  <a:cs typeface="微软雅黑" panose="020B0503020204020204" pitchFamily="18" charset="-122"/>
                  <a:sym typeface=""/>
                </a:rPr>
                <a:t>-</a:t>
              </a:r>
              <a:r>
                <a:rPr lang="zh-CN" altLang="en-US" sz="2963" b="1" dirty="0" smtClean="0">
                  <a:latin typeface=""/>
                  <a:ea typeface="微软雅黑" panose="020B0503020204020204" pitchFamily="34" charset="-122"/>
                  <a:cs typeface="微软雅黑" panose="020B0503020204020204" pitchFamily="18" charset="-122"/>
                  <a:sym typeface=""/>
                </a:rPr>
                <a:t>档案借阅</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3" name="TextBox 2"/>
          <p:cNvSpPr txBox="1"/>
          <p:nvPr/>
        </p:nvSpPr>
        <p:spPr>
          <a:xfrm>
            <a:off x="1978118" y="1210235"/>
            <a:ext cx="8645058" cy="830997"/>
          </a:xfrm>
          <a:prstGeom prst="rect">
            <a:avLst/>
          </a:prstGeom>
          <a:noFill/>
        </p:spPr>
        <p:txBody>
          <a:bodyPr wrap="square" rtlCol="0">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档案利用中打开检索模块。       </a:t>
            </a: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选择检索范围和关键字。</a:t>
            </a:r>
            <a:endParaRPr lang="en-US" altLang="zh-CN" sz="1600" b="1" dirty="0" smtClean="0">
              <a:latin typeface="微软雅黑" panose="020B0503020204020204" pitchFamily="34" charset="-122"/>
              <a:ea typeface="微软雅黑" panose="020B0503020204020204" pitchFamily="34" charset="-122"/>
            </a:endParaRPr>
          </a:p>
          <a:p>
            <a:pPr>
              <a:lnSpc>
                <a:spcPct val="150000"/>
              </a:lnSpc>
            </a:pPr>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点击搜索按钮。                        </a:t>
            </a:r>
            <a:r>
              <a:rPr lang="en-US" altLang="zh-CN" sz="1600" b="1" dirty="0" smtClean="0">
                <a:latin typeface="微软雅黑" panose="020B0503020204020204" pitchFamily="34" charset="-122"/>
                <a:ea typeface="微软雅黑" panose="020B0503020204020204" pitchFamily="34" charset="-122"/>
              </a:rPr>
              <a:t>4.</a:t>
            </a:r>
            <a:r>
              <a:rPr lang="zh-CN" altLang="en-US" sz="1600" b="1" dirty="0" smtClean="0">
                <a:latin typeface="微软雅黑" panose="020B0503020204020204" pitchFamily="34" charset="-122"/>
                <a:ea typeface="微软雅黑" panose="020B0503020204020204" pitchFamily="34" charset="-122"/>
              </a:rPr>
              <a:t>勾选需要借阅的档案，点击借阅申请发起借阅流程。</a:t>
            </a:r>
            <a:endParaRPr lang="zh-CN" altLang="en-US" sz="1600"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9505" y="2041232"/>
            <a:ext cx="9682284" cy="4288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111388"/>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364E0D3-95FB-4141-8BF5-BE1993DD9EEC}"/>
              </a:ext>
            </a:extLst>
          </p:cNvPr>
          <p:cNvGrpSpPr/>
          <p:nvPr/>
        </p:nvGrpSpPr>
        <p:grpSpPr>
          <a:xfrm>
            <a:off x="479609" y="367215"/>
            <a:ext cx="3160431" cy="627942"/>
            <a:chOff x="479609" y="367215"/>
            <a:chExt cx="3160431" cy="627942"/>
          </a:xfrm>
        </p:grpSpPr>
        <p:sp>
          <p:nvSpPr>
            <p:cNvPr id="27" name="TextBox 1">
              <a:extLst>
                <a:ext uri="{FF2B5EF4-FFF2-40B4-BE49-F238E27FC236}">
                  <a16:creationId xmlns:a16="http://schemas.microsoft.com/office/drawing/2014/main" id="{1C2D1CF4-D9B1-41F6-850B-4150B6A19EEF}"/>
                </a:ext>
              </a:extLst>
            </p:cNvPr>
            <p:cNvSpPr txBox="1"/>
            <p:nvPr/>
          </p:nvSpPr>
          <p:spPr>
            <a:xfrm>
              <a:off x="1360570" y="448864"/>
              <a:ext cx="2279470" cy="533479"/>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系统单点登录</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8" name="图片 27">
              <a:extLst>
                <a:ext uri="{FF2B5EF4-FFF2-40B4-BE49-F238E27FC236}">
                  <a16:creationId xmlns:a16="http://schemas.microsoft.com/office/drawing/2014/main" id="{8397F045-0743-452F-94FB-2FA7C120113C}"/>
                </a:ext>
              </a:extLst>
            </p:cNvPr>
            <p:cNvPicPr>
              <a:picLocks noChangeAspect="1"/>
            </p:cNvPicPr>
            <p:nvPr/>
          </p:nvPicPr>
          <p:blipFill>
            <a:blip r:embed="rId3"/>
            <a:stretch>
              <a:fillRect/>
            </a:stretch>
          </p:blipFill>
          <p:spPr>
            <a:xfrm>
              <a:off x="479609" y="367215"/>
              <a:ext cx="774259" cy="627942"/>
            </a:xfrm>
            <a:prstGeom prst="rect">
              <a:avLst/>
            </a:prstGeom>
          </p:spPr>
        </p:pic>
      </p:grpSp>
      <p:sp>
        <p:nvSpPr>
          <p:cNvPr id="30" name="矩形 29">
            <a:extLst>
              <a:ext uri="{FF2B5EF4-FFF2-40B4-BE49-F238E27FC236}">
                <a16:creationId xmlns:a16="http://schemas.microsoft.com/office/drawing/2014/main" id="{60726CAD-724B-41B2-8829-2494D5DB9BC9}"/>
              </a:ext>
            </a:extLst>
          </p:cNvPr>
          <p:cNvSpPr>
            <a:spLocks noChangeArrowheads="1"/>
          </p:cNvSpPr>
          <p:nvPr/>
        </p:nvSpPr>
        <p:spPr bwMode="auto">
          <a:xfrm>
            <a:off x="1132440" y="1988990"/>
            <a:ext cx="5277885" cy="418191"/>
          </a:xfrm>
          <a:prstGeom prst="rect">
            <a:avLst/>
          </a:prstGeom>
          <a:noFill/>
          <a:ln w="9525">
            <a:noFill/>
            <a:miter lim="800000"/>
          </a:ln>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p>
        </p:txBody>
      </p:sp>
      <p:pic>
        <p:nvPicPr>
          <p:cNvPr id="13" name="图片 12">
            <a:extLst>
              <a:ext uri="{FF2B5EF4-FFF2-40B4-BE49-F238E27FC236}">
                <a16:creationId xmlns:a16="http://schemas.microsoft.com/office/drawing/2014/main" id="{8D2E3346-1DAE-4678-A0FD-6D5B7CF6A7FC}"/>
              </a:ext>
            </a:extLst>
          </p:cNvPr>
          <p:cNvPicPr>
            <a:picLocks noChangeAspect="1"/>
          </p:cNvPicPr>
          <p:nvPr/>
        </p:nvPicPr>
        <p:blipFill>
          <a:blip r:embed="rId4"/>
          <a:stretch>
            <a:fillRect/>
          </a:stretch>
        </p:blipFill>
        <p:spPr>
          <a:xfrm>
            <a:off x="9652635" y="230188"/>
            <a:ext cx="2133415" cy="542497"/>
          </a:xfrm>
          <a:prstGeom prst="rect">
            <a:avLst/>
          </a:prstGeom>
        </p:spPr>
      </p:pic>
      <p:sp>
        <p:nvSpPr>
          <p:cNvPr id="2" name="TextBox 1"/>
          <p:cNvSpPr txBox="1"/>
          <p:nvPr/>
        </p:nvSpPr>
        <p:spPr>
          <a:xfrm>
            <a:off x="866738" y="968263"/>
            <a:ext cx="9256247" cy="923330"/>
          </a:xfrm>
          <a:prstGeom prst="rect">
            <a:avLst/>
          </a:prstGeom>
          <a:noFill/>
        </p:spPr>
        <p:txBody>
          <a:bodyPr wrap="square"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或者直接访问地址：</a:t>
            </a:r>
            <a:r>
              <a:rPr lang="en-US" altLang="zh-CN" dirty="0" smtClean="0">
                <a:latin typeface="微软雅黑" panose="020B0503020204020204" pitchFamily="34" charset="-122"/>
                <a:ea typeface="微软雅黑" panose="020B0503020204020204" pitchFamily="34" charset="-122"/>
                <a:hlinkClick r:id="rId5"/>
              </a:rPr>
              <a:t>http</a:t>
            </a:r>
            <a:r>
              <a:rPr lang="en-US" altLang="zh-CN" dirty="0">
                <a:latin typeface="微软雅黑" panose="020B0503020204020204" pitchFamily="34" charset="-122"/>
                <a:ea typeface="微软雅黑" panose="020B0503020204020204" pitchFamily="34" charset="-122"/>
                <a:hlinkClick r:id="rId5"/>
              </a:rPr>
              <a:t>://192.168.110.30:8080/archive</a:t>
            </a:r>
            <a:r>
              <a:rPr lang="en-US" altLang="zh-CN" dirty="0" smtClean="0">
                <a:latin typeface="微软雅黑" panose="020B0503020204020204" pitchFamily="34" charset="-122"/>
                <a:ea typeface="微软雅黑" panose="020B0503020204020204" pitchFamily="34" charset="-122"/>
                <a:hlinkClick r:id="rId5"/>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输入学校统一认证账号密码才能登录。</a:t>
            </a:r>
            <a:endParaRPr lang="zh-CN" altLang="en-US" dirty="0">
              <a:latin typeface="微软雅黑" panose="020B0503020204020204" pitchFamily="34" charset="-122"/>
              <a:ea typeface="微软雅黑" panose="020B0503020204020204" pitchFamily="34" charset="-122"/>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409" y="1809900"/>
            <a:ext cx="11379641" cy="469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28885"/>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046892" cy="627942"/>
            <a:chOff x="479609" y="367215"/>
            <a:chExt cx="4046892"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165931" cy="501291"/>
            </a:xfrm>
            <a:prstGeom prst="rect">
              <a:avLst/>
            </a:prstGeom>
            <a:noFill/>
          </p:spPr>
          <p:txBody>
            <a:bodyPr wrap="non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档案利用</a:t>
              </a:r>
              <a:r>
                <a:rPr lang="en-US" altLang="zh-CN" sz="2963" b="1" dirty="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档案借阅</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3" name="TextBox 2"/>
          <p:cNvSpPr txBox="1"/>
          <p:nvPr/>
        </p:nvSpPr>
        <p:spPr>
          <a:xfrm>
            <a:off x="1360570" y="950155"/>
            <a:ext cx="8645058" cy="830997"/>
          </a:xfrm>
          <a:prstGeom prst="rect">
            <a:avLst/>
          </a:prstGeom>
          <a:noFill/>
        </p:spPr>
        <p:txBody>
          <a:bodyPr wrap="square" rtlCol="0">
            <a:spAutoFit/>
          </a:bodyPr>
          <a:lstStyle/>
          <a:p>
            <a:pPr>
              <a:lnSpc>
                <a:spcPct val="150000"/>
              </a:lnSpc>
            </a:pPr>
            <a:r>
              <a:rPr lang="en-US" altLang="zh-CN" sz="1600" b="1" dirty="0" smtClean="0">
                <a:latin typeface="微软雅黑" panose="020B0503020204020204" pitchFamily="34" charset="-122"/>
                <a:ea typeface="微软雅黑" panose="020B0503020204020204" pitchFamily="34" charset="-122"/>
              </a:rPr>
              <a:t>1.</a:t>
            </a:r>
            <a:r>
              <a:rPr lang="zh-CN" altLang="en-US" sz="1600" b="1" dirty="0" smtClean="0">
                <a:latin typeface="微软雅黑" panose="020B0503020204020204" pitchFamily="34" charset="-122"/>
                <a:ea typeface="微软雅黑" panose="020B0503020204020204" pitchFamily="34" charset="-122"/>
              </a:rPr>
              <a:t>填写借阅申请单信息。           </a:t>
            </a:r>
            <a:r>
              <a:rPr lang="en-US" altLang="zh-CN" sz="1600" b="1" dirty="0" smtClean="0">
                <a:latin typeface="微软雅黑" panose="020B0503020204020204" pitchFamily="34" charset="-122"/>
                <a:ea typeface="微软雅黑" panose="020B0503020204020204" pitchFamily="34" charset="-122"/>
              </a:rPr>
              <a:t>2.</a:t>
            </a:r>
            <a:r>
              <a:rPr lang="zh-CN" altLang="en-US" sz="1600" b="1" dirty="0" smtClean="0">
                <a:latin typeface="微软雅黑" panose="020B0503020204020204" pitchFamily="34" charset="-122"/>
                <a:ea typeface="微软雅黑" panose="020B0503020204020204" pitchFamily="34" charset="-122"/>
              </a:rPr>
              <a:t>确认借阅的方式。</a:t>
            </a:r>
            <a:endParaRPr lang="en-US" altLang="zh-CN" sz="1600" b="1" dirty="0" smtClean="0">
              <a:latin typeface="微软雅黑" panose="020B0503020204020204" pitchFamily="34" charset="-122"/>
              <a:ea typeface="微软雅黑" panose="020B0503020204020204" pitchFamily="34" charset="-122"/>
            </a:endParaRPr>
          </a:p>
          <a:p>
            <a:pPr>
              <a:lnSpc>
                <a:spcPct val="150000"/>
              </a:lnSpc>
            </a:pPr>
            <a:r>
              <a:rPr lang="en-US" altLang="zh-CN" sz="1600" b="1" dirty="0" smtClean="0">
                <a:latin typeface="微软雅黑" panose="020B0503020204020204" pitchFamily="34" charset="-122"/>
                <a:ea typeface="微软雅黑" panose="020B0503020204020204" pitchFamily="34" charset="-122"/>
              </a:rPr>
              <a:t>3.</a:t>
            </a:r>
            <a:r>
              <a:rPr lang="zh-CN" altLang="en-US" sz="1600" b="1" dirty="0" smtClean="0">
                <a:latin typeface="微软雅黑" panose="020B0503020204020204" pitchFamily="34" charset="-122"/>
                <a:ea typeface="微软雅黑" panose="020B0503020204020204" pitchFamily="34" charset="-122"/>
              </a:rPr>
              <a:t>点击提交按钮。</a:t>
            </a:r>
            <a:endParaRPr lang="zh-CN" altLang="en-US" sz="1600"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74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570" y="1781152"/>
            <a:ext cx="9600079" cy="483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228452"/>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046892" cy="627942"/>
            <a:chOff x="479609" y="367215"/>
            <a:chExt cx="4046892"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165931" cy="501291"/>
            </a:xfrm>
            <a:prstGeom prst="rect">
              <a:avLst/>
            </a:prstGeom>
            <a:noFill/>
          </p:spPr>
          <p:txBody>
            <a:bodyPr wrap="non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档案利用</a:t>
              </a:r>
              <a:r>
                <a:rPr lang="en-US" altLang="zh-CN" sz="2963" b="1" dirty="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档案借阅</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3" name="TextBox 2"/>
          <p:cNvSpPr txBox="1"/>
          <p:nvPr/>
        </p:nvSpPr>
        <p:spPr>
          <a:xfrm>
            <a:off x="1360570" y="1180866"/>
            <a:ext cx="8724724" cy="830997"/>
          </a:xfrm>
          <a:prstGeom prst="rect">
            <a:avLst/>
          </a:prstGeom>
          <a:noFill/>
        </p:spPr>
        <p:txBody>
          <a:bodyPr wrap="square" rtlCol="0">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所有用户在发起借阅后都可以在，档案利用中的“</a:t>
            </a:r>
            <a:r>
              <a:rPr lang="zh-CN" altLang="en-US" sz="1600" b="1" dirty="0">
                <a:latin typeface="微软雅黑" panose="020B0503020204020204" pitchFamily="34" charset="-122"/>
                <a:ea typeface="微软雅黑" panose="020B0503020204020204" pitchFamily="34" charset="-122"/>
              </a:rPr>
              <a:t>我的借阅</a:t>
            </a:r>
            <a:r>
              <a:rPr lang="zh-CN" altLang="en-US" sz="1600" b="1" dirty="0" smtClean="0">
                <a:latin typeface="微软雅黑" panose="020B0503020204020204" pitchFamily="34" charset="-122"/>
                <a:ea typeface="微软雅黑" panose="020B0503020204020204" pitchFamily="34" charset="-122"/>
              </a:rPr>
              <a:t>单”功能中找到提交的借阅单信息。可以浏览查看流程进度。</a:t>
            </a:r>
            <a:endParaRPr lang="zh-CN" altLang="en-US" sz="1600"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78" y="2167218"/>
            <a:ext cx="115919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158584"/>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046892" cy="1102441"/>
            <a:chOff x="479609" y="367215"/>
            <a:chExt cx="4046892" cy="1102441"/>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165931" cy="1020792"/>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a:t>
              </a:r>
              <a:r>
                <a:rPr lang="zh-CN" altLang="en-US" sz="2963" b="1" dirty="0">
                  <a:latin typeface=""/>
                  <a:ea typeface="微软雅黑" panose="020B0503020204020204" pitchFamily="34" charset="-122"/>
                  <a:cs typeface="微软雅黑" panose="020B0503020204020204" pitchFamily="18" charset="-122"/>
                  <a:sym typeface=""/>
                </a:rPr>
                <a:t>利用</a:t>
              </a:r>
              <a:r>
                <a:rPr lang="en-US" altLang="zh-CN" sz="2963" b="1" dirty="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档案借阅</a:t>
              </a:r>
              <a:endParaRPr lang="en-US" altLang="zh-CN" sz="2963" b="1" dirty="0">
                <a:latin typeface=""/>
                <a:ea typeface="微软雅黑" panose="020B0503020204020204" pitchFamily="34" charset="-122"/>
                <a:cs typeface="微软雅黑" panose="020B0503020204020204" pitchFamily="18" charset="-122"/>
                <a:sym typeface=""/>
              </a:endParaRPr>
            </a:p>
            <a:p>
              <a:pPr>
                <a:lnSpc>
                  <a:spcPts val="3810"/>
                </a:lnSpc>
              </a:pP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3" name="TextBox 2"/>
          <p:cNvSpPr txBox="1"/>
          <p:nvPr/>
        </p:nvSpPr>
        <p:spPr>
          <a:xfrm>
            <a:off x="1360570" y="1368346"/>
            <a:ext cx="8645058" cy="418191"/>
          </a:xfrm>
          <a:prstGeom prst="rect">
            <a:avLst/>
          </a:prstGeom>
          <a:noFill/>
        </p:spPr>
        <p:txBody>
          <a:bodyPr wrap="square" rtlCol="0">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审批完成后档案管理在我的工作台</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流程审批模块中，对借阅流程审批授权。</a:t>
            </a:r>
            <a:endParaRPr lang="zh-CN" altLang="en-US" sz="1600"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843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0140" y="1930403"/>
            <a:ext cx="8405913" cy="460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158584"/>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046892" cy="627942"/>
            <a:chOff x="479609" y="367215"/>
            <a:chExt cx="4046892"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165931" cy="501291"/>
            </a:xfrm>
            <a:prstGeom prst="rect">
              <a:avLst/>
            </a:prstGeom>
            <a:noFill/>
          </p:spPr>
          <p:txBody>
            <a:bodyPr wrap="non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档案利用</a:t>
              </a:r>
              <a:r>
                <a:rPr lang="en-US" altLang="zh-CN" sz="2963" b="1" dirty="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档案借阅</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3" name="TextBox 2"/>
          <p:cNvSpPr txBox="1"/>
          <p:nvPr/>
        </p:nvSpPr>
        <p:spPr>
          <a:xfrm>
            <a:off x="1360570" y="995157"/>
            <a:ext cx="8645058" cy="461665"/>
          </a:xfrm>
          <a:prstGeom prst="rect">
            <a:avLst/>
          </a:prstGeom>
          <a:noFill/>
        </p:spPr>
        <p:txBody>
          <a:bodyPr wrap="square" rtlCol="0">
            <a:spAutoFit/>
          </a:bodyPr>
          <a:lstStyle/>
          <a:p>
            <a:pPr>
              <a:lnSpc>
                <a:spcPct val="150000"/>
              </a:lnSpc>
            </a:pPr>
            <a:r>
              <a:rPr lang="zh-CN" altLang="en-US" sz="1600" b="1" dirty="0" smtClean="0">
                <a:latin typeface="微软雅黑" panose="020B0503020204020204" pitchFamily="34" charset="-122"/>
                <a:ea typeface="微软雅黑" panose="020B0503020204020204" pitchFamily="34" charset="-122"/>
              </a:rPr>
              <a:t>档案管理员也可以在档案利用</a:t>
            </a:r>
            <a:r>
              <a:rPr lang="en-US" altLang="zh-CN" sz="1600" b="1" dirty="0" smtClean="0">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借阅管理，选择内部状态的借阅流程进行审批。</a:t>
            </a:r>
            <a:endParaRPr lang="zh-CN" altLang="en-US" sz="1600"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194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570" y="1456822"/>
            <a:ext cx="9166868" cy="497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1203640"/>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17B3C30-8E7D-47E3-B64B-C59CE88FA720}"/>
              </a:ext>
            </a:extLst>
          </p:cNvPr>
          <p:cNvGrpSpPr/>
          <p:nvPr/>
        </p:nvGrpSpPr>
        <p:grpSpPr>
          <a:xfrm>
            <a:off x="479609" y="367215"/>
            <a:ext cx="4046892" cy="627942"/>
            <a:chOff x="479609" y="367215"/>
            <a:chExt cx="4046892" cy="627942"/>
          </a:xfrm>
        </p:grpSpPr>
        <p:sp>
          <p:nvSpPr>
            <p:cNvPr id="25" name="TextBox 1">
              <a:extLst>
                <a:ext uri="{FF2B5EF4-FFF2-40B4-BE49-F238E27FC236}">
                  <a16:creationId xmlns:a16="http://schemas.microsoft.com/office/drawing/2014/main" id="{804B1304-AAF7-46C6-A2EA-D97F83F34EB8}"/>
                </a:ext>
              </a:extLst>
            </p:cNvPr>
            <p:cNvSpPr txBox="1"/>
            <p:nvPr/>
          </p:nvSpPr>
          <p:spPr>
            <a:xfrm>
              <a:off x="1360570" y="448864"/>
              <a:ext cx="3165931" cy="501291"/>
            </a:xfrm>
            <a:prstGeom prst="rect">
              <a:avLst/>
            </a:prstGeom>
            <a:noFill/>
          </p:spPr>
          <p:txBody>
            <a:bodyPr wrap="none" lIns="0" tIns="0" rIns="0" rtlCol="0">
              <a:spAutoFit/>
            </a:bodyPr>
            <a:lstStyle/>
            <a:p>
              <a:pPr>
                <a:lnSpc>
                  <a:spcPts val="3810"/>
                </a:lnSpc>
              </a:pPr>
              <a:r>
                <a:rPr lang="zh-CN" altLang="en-US" sz="2963" b="1" dirty="0">
                  <a:latin typeface=""/>
                  <a:ea typeface="微软雅黑" panose="020B0503020204020204" pitchFamily="34" charset="-122"/>
                  <a:cs typeface="微软雅黑" panose="020B0503020204020204" pitchFamily="18" charset="-122"/>
                  <a:sym typeface=""/>
                </a:rPr>
                <a:t>档案利用</a:t>
              </a:r>
              <a:r>
                <a:rPr lang="en-US" altLang="zh-CN" sz="2963" b="1" dirty="0">
                  <a:latin typeface=""/>
                  <a:ea typeface="微软雅黑" panose="020B0503020204020204" pitchFamily="34" charset="-122"/>
                  <a:cs typeface="微软雅黑" panose="020B0503020204020204" pitchFamily="18" charset="-122"/>
                  <a:sym typeface=""/>
                </a:rPr>
                <a:t>-</a:t>
              </a:r>
              <a:r>
                <a:rPr lang="zh-CN" altLang="en-US" sz="2963" b="1" dirty="0">
                  <a:latin typeface=""/>
                  <a:ea typeface="微软雅黑" panose="020B0503020204020204" pitchFamily="34" charset="-122"/>
                  <a:cs typeface="微软雅黑" panose="020B0503020204020204" pitchFamily="18" charset="-122"/>
                  <a:sym typeface=""/>
                </a:rPr>
                <a:t>档案借阅</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6" name="图片 25">
              <a:extLst>
                <a:ext uri="{FF2B5EF4-FFF2-40B4-BE49-F238E27FC236}">
                  <a16:creationId xmlns:a16="http://schemas.microsoft.com/office/drawing/2014/main" id="{77AB2D8E-847D-45AE-8126-31D405CFDB6F}"/>
                </a:ext>
              </a:extLst>
            </p:cNvPr>
            <p:cNvPicPr>
              <a:picLocks noChangeAspect="1"/>
            </p:cNvPicPr>
            <p:nvPr/>
          </p:nvPicPr>
          <p:blipFill>
            <a:blip r:embed="rId3"/>
            <a:stretch>
              <a:fillRect/>
            </a:stretch>
          </p:blipFill>
          <p:spPr>
            <a:xfrm>
              <a:off x="479609" y="367215"/>
              <a:ext cx="774259" cy="627942"/>
            </a:xfrm>
            <a:prstGeom prst="rect">
              <a:avLst/>
            </a:prstGeom>
          </p:spPr>
        </p:pic>
      </p:grpSp>
      <p:pic>
        <p:nvPicPr>
          <p:cNvPr id="7" name="图片 6">
            <a:extLst>
              <a:ext uri="{FF2B5EF4-FFF2-40B4-BE49-F238E27FC236}">
                <a16:creationId xmlns:a16="http://schemas.microsoft.com/office/drawing/2014/main" id="{837A249F-0B2B-4882-8E2A-52241E18FA2A}"/>
              </a:ext>
            </a:extLst>
          </p:cNvPr>
          <p:cNvPicPr>
            <a:picLocks noChangeAspect="1"/>
          </p:cNvPicPr>
          <p:nvPr/>
        </p:nvPicPr>
        <p:blipFill>
          <a:blip r:embed="rId4"/>
          <a:stretch>
            <a:fillRect/>
          </a:stretch>
        </p:blipFill>
        <p:spPr>
          <a:xfrm>
            <a:off x="9652635" y="230188"/>
            <a:ext cx="2133415" cy="542497"/>
          </a:xfrm>
          <a:prstGeom prst="rect">
            <a:avLst/>
          </a:prstGeom>
        </p:spPr>
      </p:pic>
      <p:sp>
        <p:nvSpPr>
          <p:cNvPr id="3" name="TextBox 2"/>
          <p:cNvSpPr txBox="1"/>
          <p:nvPr/>
        </p:nvSpPr>
        <p:spPr>
          <a:xfrm>
            <a:off x="1253868" y="1239841"/>
            <a:ext cx="8645058" cy="458908"/>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审批完成后，借阅人员可以在我的借阅单中查看申请的档案及电子文件。</a:t>
            </a:r>
            <a:endParaRPr lang="zh-CN" altLang="en-US" b="1"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204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899" y="2008095"/>
            <a:ext cx="118014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95514"/>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364E0D3-95FB-4141-8BF5-BE1993DD9EEC}"/>
              </a:ext>
            </a:extLst>
          </p:cNvPr>
          <p:cNvGrpSpPr/>
          <p:nvPr/>
        </p:nvGrpSpPr>
        <p:grpSpPr>
          <a:xfrm>
            <a:off x="479609" y="367215"/>
            <a:ext cx="3160431" cy="627942"/>
            <a:chOff x="479609" y="367215"/>
            <a:chExt cx="3160431" cy="627942"/>
          </a:xfrm>
        </p:grpSpPr>
        <p:sp>
          <p:nvSpPr>
            <p:cNvPr id="27" name="TextBox 1">
              <a:extLst>
                <a:ext uri="{FF2B5EF4-FFF2-40B4-BE49-F238E27FC236}">
                  <a16:creationId xmlns:a16="http://schemas.microsoft.com/office/drawing/2014/main" id="{1C2D1CF4-D9B1-41F6-850B-4150B6A19EEF}"/>
                </a:ext>
              </a:extLst>
            </p:cNvPr>
            <p:cNvSpPr txBox="1"/>
            <p:nvPr/>
          </p:nvSpPr>
          <p:spPr>
            <a:xfrm>
              <a:off x="1360570" y="448864"/>
              <a:ext cx="2279470" cy="501291"/>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档案系统首页</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8" name="图片 27">
              <a:extLst>
                <a:ext uri="{FF2B5EF4-FFF2-40B4-BE49-F238E27FC236}">
                  <a16:creationId xmlns:a16="http://schemas.microsoft.com/office/drawing/2014/main" id="{8397F045-0743-452F-94FB-2FA7C120113C}"/>
                </a:ext>
              </a:extLst>
            </p:cNvPr>
            <p:cNvPicPr>
              <a:picLocks noChangeAspect="1"/>
            </p:cNvPicPr>
            <p:nvPr/>
          </p:nvPicPr>
          <p:blipFill>
            <a:blip r:embed="rId3"/>
            <a:stretch>
              <a:fillRect/>
            </a:stretch>
          </p:blipFill>
          <p:spPr>
            <a:xfrm>
              <a:off x="479609" y="367215"/>
              <a:ext cx="774259" cy="627942"/>
            </a:xfrm>
            <a:prstGeom prst="rect">
              <a:avLst/>
            </a:prstGeom>
          </p:spPr>
        </p:pic>
      </p:grpSp>
      <p:sp>
        <p:nvSpPr>
          <p:cNvPr id="30" name="矩形 29">
            <a:extLst>
              <a:ext uri="{FF2B5EF4-FFF2-40B4-BE49-F238E27FC236}">
                <a16:creationId xmlns:a16="http://schemas.microsoft.com/office/drawing/2014/main" id="{60726CAD-724B-41B2-8829-2494D5DB9BC9}"/>
              </a:ext>
            </a:extLst>
          </p:cNvPr>
          <p:cNvSpPr>
            <a:spLocks noChangeArrowheads="1"/>
          </p:cNvSpPr>
          <p:nvPr/>
        </p:nvSpPr>
        <p:spPr bwMode="auto">
          <a:xfrm>
            <a:off x="1132440" y="1988990"/>
            <a:ext cx="5277885" cy="418191"/>
          </a:xfrm>
          <a:prstGeom prst="rect">
            <a:avLst/>
          </a:prstGeom>
          <a:noFill/>
          <a:ln w="9525">
            <a:noFill/>
            <a:miter lim="800000"/>
          </a:ln>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p>
        </p:txBody>
      </p:sp>
      <p:pic>
        <p:nvPicPr>
          <p:cNvPr id="13" name="图片 12">
            <a:extLst>
              <a:ext uri="{FF2B5EF4-FFF2-40B4-BE49-F238E27FC236}">
                <a16:creationId xmlns:a16="http://schemas.microsoft.com/office/drawing/2014/main" id="{8D2E3346-1DAE-4678-A0FD-6D5B7CF6A7FC}"/>
              </a:ext>
            </a:extLst>
          </p:cNvPr>
          <p:cNvPicPr>
            <a:picLocks noChangeAspect="1"/>
          </p:cNvPicPr>
          <p:nvPr/>
        </p:nvPicPr>
        <p:blipFill>
          <a:blip r:embed="rId4"/>
          <a:stretch>
            <a:fillRect/>
          </a:stretch>
        </p:blipFill>
        <p:spPr>
          <a:xfrm>
            <a:off x="9652635" y="230188"/>
            <a:ext cx="2133415" cy="54249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267" y="1220881"/>
            <a:ext cx="11448641" cy="504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73985"/>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364E0D3-95FB-4141-8BF5-BE1993DD9EEC}"/>
              </a:ext>
            </a:extLst>
          </p:cNvPr>
          <p:cNvGrpSpPr/>
          <p:nvPr/>
        </p:nvGrpSpPr>
        <p:grpSpPr>
          <a:xfrm>
            <a:off x="479609" y="367215"/>
            <a:ext cx="3160431" cy="627942"/>
            <a:chOff x="479609" y="367215"/>
            <a:chExt cx="3160431" cy="627942"/>
          </a:xfrm>
        </p:grpSpPr>
        <p:sp>
          <p:nvSpPr>
            <p:cNvPr id="27" name="TextBox 1">
              <a:extLst>
                <a:ext uri="{FF2B5EF4-FFF2-40B4-BE49-F238E27FC236}">
                  <a16:creationId xmlns:a16="http://schemas.microsoft.com/office/drawing/2014/main" id="{1C2D1CF4-D9B1-41F6-850B-4150B6A19EEF}"/>
                </a:ext>
              </a:extLst>
            </p:cNvPr>
            <p:cNvSpPr txBox="1"/>
            <p:nvPr/>
          </p:nvSpPr>
          <p:spPr>
            <a:xfrm>
              <a:off x="1360570" y="448864"/>
              <a:ext cx="2279470" cy="501291"/>
            </a:xfrm>
            <a:prstGeom prst="rect">
              <a:avLst/>
            </a:prstGeom>
            <a:noFill/>
          </p:spPr>
          <p:txBody>
            <a:bodyPr wrap="non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档案系统首页</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28" name="图片 27">
              <a:extLst>
                <a:ext uri="{FF2B5EF4-FFF2-40B4-BE49-F238E27FC236}">
                  <a16:creationId xmlns:a16="http://schemas.microsoft.com/office/drawing/2014/main" id="{8397F045-0743-452F-94FB-2FA7C120113C}"/>
                </a:ext>
              </a:extLst>
            </p:cNvPr>
            <p:cNvPicPr>
              <a:picLocks noChangeAspect="1"/>
            </p:cNvPicPr>
            <p:nvPr/>
          </p:nvPicPr>
          <p:blipFill>
            <a:blip r:embed="rId3"/>
            <a:stretch>
              <a:fillRect/>
            </a:stretch>
          </p:blipFill>
          <p:spPr>
            <a:xfrm>
              <a:off x="479609" y="367215"/>
              <a:ext cx="774259" cy="627942"/>
            </a:xfrm>
            <a:prstGeom prst="rect">
              <a:avLst/>
            </a:prstGeom>
          </p:spPr>
        </p:pic>
      </p:grpSp>
      <p:sp>
        <p:nvSpPr>
          <p:cNvPr id="30" name="矩形 29">
            <a:extLst>
              <a:ext uri="{FF2B5EF4-FFF2-40B4-BE49-F238E27FC236}">
                <a16:creationId xmlns:a16="http://schemas.microsoft.com/office/drawing/2014/main" id="{60726CAD-724B-41B2-8829-2494D5DB9BC9}"/>
              </a:ext>
            </a:extLst>
          </p:cNvPr>
          <p:cNvSpPr>
            <a:spLocks noChangeArrowheads="1"/>
          </p:cNvSpPr>
          <p:nvPr/>
        </p:nvSpPr>
        <p:spPr bwMode="auto">
          <a:xfrm>
            <a:off x="1132440" y="1988990"/>
            <a:ext cx="5277885" cy="418191"/>
          </a:xfrm>
          <a:prstGeom prst="rect">
            <a:avLst/>
          </a:prstGeom>
          <a:noFill/>
          <a:ln w="9525">
            <a:noFill/>
            <a:miter lim="800000"/>
          </a:ln>
        </p:spPr>
        <p:txBody>
          <a:bodyPr wrap="square">
            <a:spAutoFit/>
          </a:bodyPr>
          <a:lstStyle/>
          <a:p>
            <a:pPr>
              <a:lnSpc>
                <a:spcPct val="150000"/>
              </a:lnSpc>
            </a:pPr>
            <a:r>
              <a:rPr lang="en-US" altLang="zh-CN" sz="1600" dirty="0">
                <a:latin typeface="微软雅黑" panose="020B0503020204020204" pitchFamily="34" charset="-122"/>
                <a:ea typeface="微软雅黑" panose="020B0503020204020204" pitchFamily="34" charset="-122"/>
              </a:rPr>
              <a:t>       </a:t>
            </a:r>
          </a:p>
        </p:txBody>
      </p:sp>
      <p:pic>
        <p:nvPicPr>
          <p:cNvPr id="13" name="图片 12">
            <a:extLst>
              <a:ext uri="{FF2B5EF4-FFF2-40B4-BE49-F238E27FC236}">
                <a16:creationId xmlns:a16="http://schemas.microsoft.com/office/drawing/2014/main" id="{8D2E3346-1DAE-4678-A0FD-6D5B7CF6A7FC}"/>
              </a:ext>
            </a:extLst>
          </p:cNvPr>
          <p:cNvPicPr>
            <a:picLocks noChangeAspect="1"/>
          </p:cNvPicPr>
          <p:nvPr/>
        </p:nvPicPr>
        <p:blipFill>
          <a:blip r:embed="rId4"/>
          <a:stretch>
            <a:fillRect/>
          </a:stretch>
        </p:blipFill>
        <p:spPr>
          <a:xfrm>
            <a:off x="9652635" y="230188"/>
            <a:ext cx="2133415" cy="542497"/>
          </a:xfrm>
          <a:prstGeom prst="rect">
            <a:avLst/>
          </a:prstGeom>
        </p:spPr>
      </p:pic>
      <p:sp>
        <p:nvSpPr>
          <p:cNvPr id="2" name="TextBox 1"/>
          <p:cNvSpPr txBox="1"/>
          <p:nvPr/>
        </p:nvSpPr>
        <p:spPr>
          <a:xfrm>
            <a:off x="1132439" y="1459421"/>
            <a:ext cx="10228287" cy="4524315"/>
          </a:xfrm>
          <a:prstGeom prst="rect">
            <a:avLst/>
          </a:prstGeom>
          <a:noFill/>
        </p:spPr>
        <p:txBody>
          <a:bodyPr wrap="square" rtlCol="0">
            <a:spAutoFit/>
          </a:bodyPr>
          <a:lstStyle/>
          <a:p>
            <a:pPr>
              <a:lnSpc>
                <a:spcPct val="200000"/>
              </a:lnSpc>
            </a:pPr>
            <a:r>
              <a:rPr lang="zh-CN" altLang="zh-CN" dirty="0">
                <a:latin typeface="微软雅黑" panose="020B0503020204020204" pitchFamily="34" charset="-122"/>
                <a:ea typeface="微软雅黑" panose="020B0503020204020204" pitchFamily="34" charset="-122"/>
              </a:rPr>
              <a:t>主界面介绍，主界面上可以划分为四个区域。</a:t>
            </a:r>
          </a:p>
          <a:p>
            <a:pPr lvl="0">
              <a:lnSpc>
                <a:spcPct val="200000"/>
              </a:lnSpc>
            </a:pPr>
            <a:r>
              <a:rPr lang="zh-CN" altLang="en-US" dirty="0" smtClean="0">
                <a:latin typeface="微软雅黑" panose="020B0503020204020204" pitchFamily="34" charset="-122"/>
                <a:ea typeface="微软雅黑" panose="020B0503020204020204" pitchFamily="34" charset="-122"/>
              </a:rPr>
              <a:t>标记</a:t>
            </a:r>
            <a:r>
              <a:rPr lang="en-US" altLang="zh-CN" dirty="0" smtClean="0">
                <a:latin typeface="微软雅黑" panose="020B0503020204020204" pitchFamily="34" charset="-122"/>
                <a:ea typeface="微软雅黑" panose="020B0503020204020204" pitchFamily="34" charset="-122"/>
              </a:rPr>
              <a:t>1</a:t>
            </a:r>
            <a:r>
              <a:rPr lang="zh-CN" altLang="zh-CN" dirty="0" smtClean="0">
                <a:latin typeface="微软雅黑" panose="020B0503020204020204" pitchFamily="34" charset="-122"/>
                <a:ea typeface="微软雅黑" panose="020B0503020204020204" pitchFamily="34" charset="-122"/>
              </a:rPr>
              <a:t>为</a:t>
            </a:r>
            <a:r>
              <a:rPr lang="zh-CN" altLang="zh-CN" dirty="0">
                <a:latin typeface="微软雅黑" panose="020B0503020204020204" pitchFamily="34" charset="-122"/>
                <a:ea typeface="微软雅黑" panose="020B0503020204020204" pitchFamily="34" charset="-122"/>
              </a:rPr>
              <a:t>通用操作</a:t>
            </a:r>
            <a:r>
              <a:rPr lang="zh-CN" altLang="zh-CN" dirty="0" smtClean="0">
                <a:latin typeface="微软雅黑" panose="020B0503020204020204" pitchFamily="34" charset="-122"/>
                <a:ea typeface="微软雅黑" panose="020B0503020204020204" pitchFamily="34" charset="-122"/>
              </a:rPr>
              <a:t>区域</a:t>
            </a:r>
            <a:r>
              <a:rPr lang="zh-CN" altLang="en-US" dirty="0" smtClean="0">
                <a:latin typeface="微软雅黑" panose="020B0503020204020204" pitchFamily="34" charset="-122"/>
                <a:ea typeface="微软雅黑" panose="020B0503020204020204" pitchFamily="34" charset="-122"/>
              </a:rPr>
              <a:t>：主要是</a:t>
            </a:r>
            <a:r>
              <a:rPr lang="zh-CN" altLang="zh-CN" dirty="0" smtClean="0">
                <a:latin typeface="微软雅黑" panose="020B0503020204020204" pitchFamily="34" charset="-122"/>
                <a:ea typeface="微软雅黑" panose="020B0503020204020204" pitchFamily="34" charset="-122"/>
              </a:rPr>
              <a:t>注销</a:t>
            </a:r>
            <a:r>
              <a:rPr lang="zh-CN" altLang="zh-CN" dirty="0">
                <a:latin typeface="微软雅黑" panose="020B0503020204020204" pitchFamily="34" charset="-122"/>
                <a:ea typeface="微软雅黑" panose="020B0503020204020204" pitchFamily="34" charset="-122"/>
              </a:rPr>
              <a:t>按钮是返回登录界面，重新登录；修改密码是修改用户登录密码；修改可修改该用户的电话和邮箱信息。</a:t>
            </a:r>
          </a:p>
          <a:p>
            <a:pPr lvl="0">
              <a:lnSpc>
                <a:spcPct val="200000"/>
              </a:lnSpc>
            </a:pPr>
            <a:r>
              <a:rPr lang="zh-CN" altLang="en-US" dirty="0" smtClean="0">
                <a:latin typeface="微软雅黑" panose="020B0503020204020204" pitchFamily="34" charset="-122"/>
                <a:ea typeface="微软雅黑" panose="020B0503020204020204" pitchFamily="34" charset="-122"/>
              </a:rPr>
              <a:t>标记</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为</a:t>
            </a:r>
            <a:r>
              <a:rPr lang="zh-CN" altLang="zh-CN" dirty="0">
                <a:latin typeface="微软雅黑" panose="020B0503020204020204" pitchFamily="34" charset="-122"/>
                <a:ea typeface="微软雅黑" panose="020B0503020204020204" pitchFamily="34" charset="-122"/>
              </a:rPr>
              <a:t>菜单</a:t>
            </a:r>
            <a:r>
              <a:rPr lang="zh-CN" altLang="zh-CN" dirty="0" smtClean="0">
                <a:latin typeface="微软雅黑" panose="020B0503020204020204" pitchFamily="34" charset="-122"/>
                <a:ea typeface="微软雅黑" panose="020B0503020204020204" pitchFamily="34" charset="-122"/>
              </a:rPr>
              <a:t>区域</a:t>
            </a:r>
            <a:r>
              <a:rPr lang="zh-CN" altLang="en-US" dirty="0" smtClean="0">
                <a:latin typeface="微软雅黑" panose="020B0503020204020204" pitchFamily="34" charset="-122"/>
                <a:ea typeface="微软雅黑" panose="020B0503020204020204" pitchFamily="34" charset="-122"/>
              </a:rPr>
              <a:t>：点击</a:t>
            </a:r>
            <a:r>
              <a:rPr lang="zh-CN" altLang="zh-CN" dirty="0" smtClean="0">
                <a:latin typeface="微软雅黑" panose="020B0503020204020204" pitchFamily="34" charset="-122"/>
                <a:ea typeface="微软雅黑" panose="020B0503020204020204" pitchFamily="34" charset="-122"/>
              </a:rPr>
              <a:t>选择</a:t>
            </a:r>
            <a:r>
              <a:rPr lang="zh-CN" altLang="zh-CN" dirty="0">
                <a:latin typeface="微软雅黑" panose="020B0503020204020204" pitchFamily="34" charset="-122"/>
                <a:ea typeface="微软雅黑" panose="020B0503020204020204" pitchFamily="34" charset="-122"/>
              </a:rPr>
              <a:t>菜单进入对应</a:t>
            </a:r>
            <a:r>
              <a:rPr lang="zh-CN" altLang="zh-CN" dirty="0" smtClean="0">
                <a:latin typeface="微软雅黑" panose="020B0503020204020204" pitchFamily="34" charset="-122"/>
                <a:ea typeface="微软雅黑" panose="020B0503020204020204" pitchFamily="34" charset="-122"/>
              </a:rPr>
              <a:t>模块</a:t>
            </a:r>
            <a:r>
              <a:rPr lang="zh-CN" altLang="en-US" dirty="0" smtClean="0">
                <a:latin typeface="微软雅黑" panose="020B0503020204020204" pitchFamily="34" charset="-122"/>
                <a:ea typeface="微软雅黑" panose="020B0503020204020204" pitchFamily="34" charset="-122"/>
              </a:rPr>
              <a:t>功能界面</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a:p>
            <a:pPr lvl="0">
              <a:lnSpc>
                <a:spcPct val="200000"/>
              </a:lnSpc>
            </a:pPr>
            <a:r>
              <a:rPr lang="zh-CN" altLang="en-US" dirty="0" smtClean="0">
                <a:latin typeface="微软雅黑" panose="020B0503020204020204" pitchFamily="34" charset="-122"/>
                <a:ea typeface="微软雅黑" panose="020B0503020204020204" pitchFamily="34" charset="-122"/>
              </a:rPr>
              <a:t>标记</a:t>
            </a:r>
            <a:r>
              <a:rPr lang="en-US" altLang="zh-CN" dirty="0" smtClean="0">
                <a:latin typeface="微软雅黑" panose="020B0503020204020204" pitchFamily="34" charset="-122"/>
                <a:ea typeface="微软雅黑" panose="020B0503020204020204" pitchFamily="34" charset="-122"/>
              </a:rPr>
              <a:t>3</a:t>
            </a:r>
            <a:r>
              <a:rPr lang="zh-CN" altLang="zh-CN" dirty="0" smtClean="0">
                <a:latin typeface="微软雅黑" panose="020B0503020204020204" pitchFamily="34" charset="-122"/>
                <a:ea typeface="微软雅黑" panose="020B0503020204020204" pitchFamily="34" charset="-122"/>
              </a:rPr>
              <a:t>为</a:t>
            </a:r>
            <a:r>
              <a:rPr lang="zh-CN" altLang="zh-CN" dirty="0">
                <a:latin typeface="微软雅黑" panose="020B0503020204020204" pitchFamily="34" charset="-122"/>
                <a:ea typeface="微软雅黑" panose="020B0503020204020204" pitchFamily="34" charset="-122"/>
              </a:rPr>
              <a:t>快捷菜单</a:t>
            </a:r>
            <a:r>
              <a:rPr lang="zh-CN" altLang="zh-CN" dirty="0" smtClean="0">
                <a:latin typeface="微软雅黑" panose="020B0503020204020204" pitchFamily="34" charset="-122"/>
                <a:ea typeface="微软雅黑" panose="020B0503020204020204" pitchFamily="34" charset="-122"/>
              </a:rPr>
              <a:t>区域</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提供</a:t>
            </a:r>
            <a:r>
              <a:rPr lang="zh-CN" altLang="zh-CN" dirty="0">
                <a:latin typeface="微软雅黑" panose="020B0503020204020204" pitchFamily="34" charset="-122"/>
                <a:ea typeface="微软雅黑" panose="020B0503020204020204" pitchFamily="34" charset="-122"/>
              </a:rPr>
              <a:t>快捷操作；同时系统支持多功能窗口排列展示，用户可以在打开的功能窗口中快速进行切换。</a:t>
            </a:r>
          </a:p>
          <a:p>
            <a:pPr>
              <a:lnSpc>
                <a:spcPct val="200000"/>
              </a:lnSpc>
            </a:pPr>
            <a:r>
              <a:rPr lang="zh-CN" altLang="en-US" dirty="0" smtClean="0">
                <a:latin typeface="微软雅黑" panose="020B0503020204020204" pitchFamily="34" charset="-122"/>
                <a:ea typeface="微软雅黑" panose="020B0503020204020204" pitchFamily="34" charset="-122"/>
              </a:rPr>
              <a:t>标记</a:t>
            </a:r>
            <a:r>
              <a:rPr lang="en-US" altLang="zh-CN" dirty="0" smtClean="0">
                <a:latin typeface="微软雅黑" panose="020B0503020204020204" pitchFamily="34" charset="-122"/>
                <a:ea typeface="微软雅黑" panose="020B0503020204020204" pitchFamily="34" charset="-122"/>
              </a:rPr>
              <a:t>4</a:t>
            </a:r>
            <a:r>
              <a:rPr lang="zh-CN" altLang="zh-CN" dirty="0" smtClean="0">
                <a:latin typeface="微软雅黑" panose="020B0503020204020204" pitchFamily="34" charset="-122"/>
                <a:ea typeface="微软雅黑" panose="020B0503020204020204" pitchFamily="34" charset="-122"/>
              </a:rPr>
              <a:t>为</a:t>
            </a:r>
            <a:r>
              <a:rPr lang="zh-CN" altLang="zh-CN" dirty="0">
                <a:latin typeface="微软雅黑" panose="020B0503020204020204" pitchFamily="34" charset="-122"/>
                <a:ea typeface="微软雅黑" panose="020B0503020204020204" pitchFamily="34" charset="-122"/>
              </a:rPr>
              <a:t>台账功能</a:t>
            </a:r>
            <a:r>
              <a:rPr lang="zh-CN" altLang="zh-CN" dirty="0" smtClean="0">
                <a:latin typeface="微软雅黑" panose="020B0503020204020204" pitchFamily="34" charset="-122"/>
                <a:ea typeface="微软雅黑" panose="020B0503020204020204" pitchFamily="34" charset="-122"/>
              </a:rPr>
              <a:t>区域</a:t>
            </a:r>
            <a:r>
              <a:rPr lang="zh-CN" altLang="en-US" dirty="0" smtClean="0">
                <a:latin typeface="微软雅黑" panose="020B0503020204020204" pitchFamily="34" charset="-122"/>
                <a:ea typeface="微软雅黑" panose="020B0503020204020204" pitchFamily="34" charset="-122"/>
              </a:rPr>
              <a:t>：流程待办、待办事项、通知公告、常用下载、操作菜单，</a:t>
            </a:r>
            <a:r>
              <a:rPr lang="zh-CN" altLang="zh-CN" dirty="0" smtClean="0">
                <a:latin typeface="微软雅黑" panose="020B0503020204020204" pitchFamily="34" charset="-122"/>
                <a:ea typeface="微软雅黑" panose="020B0503020204020204" pitchFamily="34" charset="-122"/>
              </a:rPr>
              <a:t>用户可</a:t>
            </a:r>
            <a:r>
              <a:rPr lang="zh-CN" altLang="en-US" dirty="0" smtClean="0">
                <a:latin typeface="微软雅黑" panose="020B0503020204020204" pitchFamily="34" charset="-122"/>
                <a:ea typeface="微软雅黑" panose="020B0503020204020204" pitchFamily="34" charset="-122"/>
              </a:rPr>
              <a:t>在台账功能区域浏览相关区域，快速打开常用功能。</a:t>
            </a:r>
            <a:endParaRPr lang="zh-CN" altLang="en-US" dirty="0">
              <a:latin typeface="微软雅黑" panose="020B0503020204020204" pitchFamily="34" charset="-122"/>
              <a:ea typeface="微软雅黑" panose="020B0503020204020204" pitchFamily="34" charset="-122"/>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3056666528"/>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49695" t="2872" r="3167" b="1634"/>
          <a:stretch>
            <a:fillRect/>
          </a:stretch>
        </p:blipFill>
        <p:spPr>
          <a:xfrm>
            <a:off x="1120877" y="0"/>
            <a:ext cx="3805084" cy="5781368"/>
          </a:xfrm>
          <a:custGeom>
            <a:avLst/>
            <a:gdLst>
              <a:gd name="connsiteX0" fmla="*/ 0 w 3805084"/>
              <a:gd name="connsiteY0" fmla="*/ 0 h 5781368"/>
              <a:gd name="connsiteX1" fmla="*/ 3805084 w 3805084"/>
              <a:gd name="connsiteY1" fmla="*/ 0 h 5781368"/>
              <a:gd name="connsiteX2" fmla="*/ 3805084 w 3805084"/>
              <a:gd name="connsiteY2" fmla="*/ 5781368 h 5781368"/>
              <a:gd name="connsiteX3" fmla="*/ 0 w 3805084"/>
              <a:gd name="connsiteY3" fmla="*/ 5781368 h 5781368"/>
            </a:gdLst>
            <a:ahLst/>
            <a:cxnLst>
              <a:cxn ang="0">
                <a:pos x="connsiteX0" y="connsiteY0"/>
              </a:cxn>
              <a:cxn ang="0">
                <a:pos x="connsiteX1" y="connsiteY1"/>
              </a:cxn>
              <a:cxn ang="0">
                <a:pos x="connsiteX2" y="connsiteY2"/>
              </a:cxn>
              <a:cxn ang="0">
                <a:pos x="connsiteX3" y="connsiteY3"/>
              </a:cxn>
            </a:cxnLst>
            <a:rect l="l" t="t" r="r" b="b"/>
            <a:pathLst>
              <a:path w="3805084" h="5781368">
                <a:moveTo>
                  <a:pt x="0" y="0"/>
                </a:moveTo>
                <a:lnTo>
                  <a:pt x="3805084" y="0"/>
                </a:lnTo>
                <a:lnTo>
                  <a:pt x="3805084" y="5781368"/>
                </a:lnTo>
                <a:lnTo>
                  <a:pt x="0" y="5781368"/>
                </a:lnTo>
                <a:close/>
              </a:path>
            </a:pathLst>
          </a:custGeom>
        </p:spPr>
      </p:pic>
      <p:sp>
        <p:nvSpPr>
          <p:cNvPr id="11" name="矩形 10"/>
          <p:cNvSpPr/>
          <p:nvPr/>
        </p:nvSpPr>
        <p:spPr>
          <a:xfrm>
            <a:off x="3716593" y="4976376"/>
            <a:ext cx="1887794" cy="1881624"/>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sp>
        <p:nvSpPr>
          <p:cNvPr id="12" name="矩形 11"/>
          <p:cNvSpPr/>
          <p:nvPr/>
        </p:nvSpPr>
        <p:spPr>
          <a:xfrm>
            <a:off x="6135329" y="5184673"/>
            <a:ext cx="6056671" cy="442451"/>
          </a:xfrm>
          <a:prstGeom prst="rect">
            <a:avLst/>
          </a:prstGeom>
          <a:solidFill>
            <a:srgbClr val="004E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
              <a:ea typeface="微软雅黑" panose="020B0503020204020204" pitchFamily="34" charset="-122"/>
              <a:sym typeface=""/>
            </a:endParaRPr>
          </a:p>
        </p:txBody>
      </p:sp>
      <p:grpSp>
        <p:nvGrpSpPr>
          <p:cNvPr id="16" name="组合 15"/>
          <p:cNvGrpSpPr/>
          <p:nvPr/>
        </p:nvGrpSpPr>
        <p:grpSpPr>
          <a:xfrm>
            <a:off x="6135329" y="1737225"/>
            <a:ext cx="6056671" cy="2172009"/>
            <a:chOff x="563338" y="2492659"/>
            <a:chExt cx="6056671" cy="2172009"/>
          </a:xfrm>
        </p:grpSpPr>
        <p:sp>
          <p:nvSpPr>
            <p:cNvPr id="19"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a:solidFill>
                    <a:srgbClr val="F9F9F9">
                      <a:lumMod val="25000"/>
                    </a:srgbClr>
                  </a:solidFill>
                  <a:latin typeface=""/>
                  <a:ea typeface="微软雅黑" panose="020B0503020204020204" pitchFamily="34" charset="-122"/>
                  <a:cs typeface="+mn-ea"/>
                  <a:sym typeface=""/>
                </a:rPr>
                <a:t>02</a:t>
              </a:r>
            </a:p>
          </p:txBody>
        </p:sp>
        <p:sp>
          <p:nvSpPr>
            <p:cNvPr id="20" name="Textfeld 29"/>
            <p:cNvSpPr txBox="1"/>
            <p:nvPr/>
          </p:nvSpPr>
          <p:spPr>
            <a:xfrm>
              <a:off x="1323809" y="3218118"/>
              <a:ext cx="5296200" cy="1446550"/>
            </a:xfrm>
            <a:prstGeom prst="rect">
              <a:avLst/>
            </a:prstGeom>
            <a:noFill/>
          </p:spPr>
          <p:txBody>
            <a:bodyPr wrap="square" rtlCol="0">
              <a:spAutoFit/>
            </a:bodyPr>
            <a:lstStyle/>
            <a:p>
              <a:pPr defTabSz="228600"/>
              <a:endParaRPr lang="de-DE" sz="4400" b="1" dirty="0">
                <a:solidFill>
                  <a:srgbClr val="F9F9F9">
                    <a:lumMod val="25000"/>
                  </a:srgbClr>
                </a:solidFill>
                <a:latin typeface=""/>
                <a:ea typeface="微软雅黑" panose="020B0503020204020204" pitchFamily="34" charset="-122"/>
                <a:cs typeface="+mn-ea"/>
                <a:sym typeface=""/>
              </a:endParaRPr>
            </a:p>
            <a:p>
              <a:pPr defTabSz="228600"/>
              <a:r>
                <a:rPr lang="zh-CN" altLang="en-US" sz="4400" b="1" dirty="0" smtClean="0">
                  <a:solidFill>
                    <a:srgbClr val="F9F9F9">
                      <a:lumMod val="25000"/>
                    </a:srgbClr>
                  </a:solidFill>
                  <a:latin typeface=""/>
                  <a:ea typeface="微软雅黑" panose="020B0503020204020204" pitchFamily="34" charset="-122"/>
                  <a:cs typeface="+mn-ea"/>
                  <a:sym typeface=""/>
                </a:rPr>
                <a:t>档案著录</a:t>
              </a:r>
              <a:endParaRPr lang="zh-CN" altLang="en-US" sz="4400" b="1" dirty="0">
                <a:solidFill>
                  <a:srgbClr val="F9F9F9">
                    <a:lumMod val="25000"/>
                  </a:srgbClr>
                </a:solidFill>
                <a:latin typeface=""/>
                <a:ea typeface="微软雅黑" panose="020B0503020204020204" pitchFamily="34" charset="-122"/>
                <a:cs typeface="+mn-ea"/>
                <a:sym typeface=""/>
              </a:endParaRPr>
            </a:p>
          </p:txBody>
        </p:sp>
      </p:gr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spTree>
    <p:extLst>
      <p:ext uri="{BB962C8B-B14F-4D97-AF65-F5344CB8AC3E}">
        <p14:creationId xmlns:p14="http://schemas.microsoft.com/office/powerpoint/2010/main" val="2318253304"/>
      </p:ext>
    </p:extLst>
  </p:cSld>
  <p:clrMapOvr>
    <a:masterClrMapping/>
  </p:clrMapOvr>
  <mc:AlternateContent xmlns:mc="http://schemas.openxmlformats.org/markup-compatibility/2006" xmlns:p14="http://schemas.microsoft.com/office/powerpoint/2010/main">
    <mc:Choice Requires="p14">
      <p:transition spd="slow" p14:dur="850">
        <p:pull/>
      </p:transition>
    </mc:Choice>
    <mc:Fallback xmlns="">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CDAF974-3414-4C08-A18E-4D94A663FADF}"/>
              </a:ext>
            </a:extLst>
          </p:cNvPr>
          <p:cNvGrpSpPr/>
          <p:nvPr/>
        </p:nvGrpSpPr>
        <p:grpSpPr>
          <a:xfrm>
            <a:off x="479609" y="367215"/>
            <a:ext cx="4253756" cy="627942"/>
            <a:chOff x="479609" y="367215"/>
            <a:chExt cx="4253756" cy="627942"/>
          </a:xfrm>
        </p:grpSpPr>
        <p:sp>
          <p:nvSpPr>
            <p:cNvPr id="5" name="TextBox 1">
              <a:extLst>
                <a:ext uri="{FF2B5EF4-FFF2-40B4-BE49-F238E27FC236}">
                  <a16:creationId xmlns:a16="http://schemas.microsoft.com/office/drawing/2014/main" id="{4CD66112-51F2-40E7-AACA-8C4121B90B2B}"/>
                </a:ext>
              </a:extLst>
            </p:cNvPr>
            <p:cNvSpPr txBox="1"/>
            <p:nvPr/>
          </p:nvSpPr>
          <p:spPr>
            <a:xfrm>
              <a:off x="1360570" y="448864"/>
              <a:ext cx="3372795" cy="498150"/>
            </a:xfrm>
            <a:prstGeom prst="rect">
              <a:avLst/>
            </a:prstGeom>
            <a:noFill/>
          </p:spPr>
          <p:txBody>
            <a:bodyPr wrap="square" lIns="0" tIns="0" rIns="0" rtlCol="0">
              <a:spAutoFit/>
            </a:bodyPr>
            <a:lstStyle/>
            <a:p>
              <a:pPr>
                <a:lnSpc>
                  <a:spcPts val="3810"/>
                </a:lnSpc>
              </a:pPr>
              <a:r>
                <a:rPr lang="zh-CN" altLang="en-US" sz="2963" b="1" dirty="0" smtClean="0">
                  <a:latin typeface=""/>
                  <a:ea typeface="微软雅黑" panose="020B0503020204020204" pitchFamily="34" charset="-122"/>
                  <a:cs typeface="微软雅黑" panose="020B0503020204020204" pitchFamily="18" charset="-122"/>
                  <a:sym typeface=""/>
                </a:rPr>
                <a:t>档案著录</a:t>
              </a:r>
              <a:endParaRPr lang="en-US" altLang="zh-CN" sz="2963" b="1" dirty="0">
                <a:latin typeface=""/>
                <a:ea typeface="微软雅黑" panose="020B0503020204020204" pitchFamily="34" charset="-122"/>
                <a:cs typeface="微软雅黑" panose="020B0503020204020204" pitchFamily="18" charset="-122"/>
                <a:sym typeface=""/>
              </a:endParaRPr>
            </a:p>
          </p:txBody>
        </p:sp>
        <p:pic>
          <p:nvPicPr>
            <p:cNvPr id="6" name="图片 5">
              <a:extLst>
                <a:ext uri="{FF2B5EF4-FFF2-40B4-BE49-F238E27FC236}">
                  <a16:creationId xmlns:a16="http://schemas.microsoft.com/office/drawing/2014/main" id="{00F9AC0A-EB9B-4BC7-9027-018BA334A4C9}"/>
                </a:ext>
              </a:extLst>
            </p:cNvPr>
            <p:cNvPicPr>
              <a:picLocks noChangeAspect="1"/>
            </p:cNvPicPr>
            <p:nvPr/>
          </p:nvPicPr>
          <p:blipFill>
            <a:blip r:embed="rId3"/>
            <a:stretch>
              <a:fillRect/>
            </a:stretch>
          </p:blipFill>
          <p:spPr>
            <a:xfrm>
              <a:off x="479609" y="367215"/>
              <a:ext cx="774259" cy="627942"/>
            </a:xfrm>
            <a:prstGeom prst="rect">
              <a:avLst/>
            </a:prstGeom>
          </p:spPr>
        </p:pic>
      </p:grpSp>
      <p:sp>
        <p:nvSpPr>
          <p:cNvPr id="2" name="TextBox 1"/>
          <p:cNvSpPr txBox="1"/>
          <p:nvPr/>
        </p:nvSpPr>
        <p:spPr>
          <a:xfrm>
            <a:off x="5853400" y="2702843"/>
            <a:ext cx="3185487"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兼职档案管理员著录功能模块</a:t>
            </a:r>
            <a:endParaRPr lang="zh-CN" altLang="en-US"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6380789" y="3201276"/>
            <a:ext cx="2130711"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数据收集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整理归档</a:t>
            </a:r>
            <a:endParaRPr lang="zh-CN" altLang="en-US" dirty="0">
              <a:latin typeface="微软雅黑" panose="020B0503020204020204" pitchFamily="34" charset="-122"/>
              <a:ea typeface="微软雅黑" panose="020B0503020204020204" pitchFamily="34" charset="-122"/>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412" y="163606"/>
            <a:ext cx="2178423" cy="63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1113" y="129552"/>
            <a:ext cx="2984990" cy="637475"/>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5174" y="1671633"/>
            <a:ext cx="2399897" cy="389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1200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91304"/>
  <p:tag name="ISLIDE.GUIDESSETTING" val="{&quot;Id&quot;:&quot;2281c6c7-fa06-4fa2-939d-aa3b1b0d46be&quot;,&quot;Name&quot;:&quot;无&quot;,&quot;Kind&quot;:&quot;Custom&quot;,&quot;OldGuidesSetting&quot;:{&quot;HeaderHeight&quot;:0.0,&quot;FooterHeight&quot;:0.0,&quot;SideMargin&quot;:0.0,&quot;TopMargin&quot;:0.0,&quot;BottomMargin&quot;:0.0,&quot;IntervalMargin&quot;: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4723</TotalTime>
  <Words>1302</Words>
  <Application>Microsoft Office PowerPoint</Application>
  <PresentationFormat>宽屏</PresentationFormat>
  <Paragraphs>188</Paragraphs>
  <Slides>54</Slides>
  <Notes>52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54</vt:i4>
      </vt:variant>
    </vt:vector>
  </HeadingPairs>
  <TitlesOfParts>
    <vt:vector size="59" baseType="lpstr">
      <vt:lpstr>等线</vt:lpstr>
      <vt:lpstr>等线 Light</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091304</dc:title>
  <dc:creator>龙时富</dc:creator>
  <cp:lastModifiedBy>YU</cp:lastModifiedBy>
  <cp:revision>384</cp:revision>
  <dcterms:created xsi:type="dcterms:W3CDTF">2017-09-08T08:49:41Z</dcterms:created>
  <dcterms:modified xsi:type="dcterms:W3CDTF">2023-04-10T02:34:55Z</dcterms:modified>
</cp:coreProperties>
</file>